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80" r:id="rId3"/>
    <p:sldId id="281" r:id="rId4"/>
    <p:sldId id="282" r:id="rId5"/>
    <p:sldId id="278" r:id="rId6"/>
    <p:sldId id="283" r:id="rId7"/>
    <p:sldId id="285" r:id="rId8"/>
    <p:sldId id="279" r:id="rId9"/>
    <p:sldId id="277" r:id="rId10"/>
    <p:sldId id="286" r:id="rId11"/>
    <p:sldId id="287" r:id="rId12"/>
    <p:sldId id="258" r:id="rId13"/>
    <p:sldId id="28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94681" autoAdjust="0"/>
  </p:normalViewPr>
  <p:slideViewPr>
    <p:cSldViewPr snapToGrid="0">
      <p:cViewPr varScale="1">
        <p:scale>
          <a:sx n="80" d="100"/>
          <a:sy n="80" d="100"/>
        </p:scale>
        <p:origin x="727" y="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DE495A-E666-4A5D-B257-C4D9E52907C2}" type="doc">
      <dgm:prSet loTypeId="urn:microsoft.com/office/officeart/2005/8/layout/arrow5" loCatId="relationship" qsTypeId="urn:microsoft.com/office/officeart/2005/8/quickstyle/simple1" qsCatId="simple" csTypeId="urn:microsoft.com/office/officeart/2005/8/colors/accent1_2" csCatId="accent1" phldr="1"/>
      <dgm:spPr/>
      <dgm:t>
        <a:bodyPr/>
        <a:lstStyle/>
        <a:p>
          <a:endParaRPr lang="en-GB"/>
        </a:p>
      </dgm:t>
    </dgm:pt>
    <dgm:pt modelId="{C46A102C-666B-47AE-8654-45FD27EEF663}">
      <dgm:prSet phldrT="[Text]"/>
      <dgm:spPr/>
      <dgm:t>
        <a:bodyPr/>
        <a:lstStyle/>
        <a:p>
          <a:r>
            <a:rPr lang="en-US" dirty="0"/>
            <a:t>Uproot Racism</a:t>
          </a:r>
          <a:endParaRPr lang="en-GB" dirty="0"/>
        </a:p>
      </dgm:t>
    </dgm:pt>
    <dgm:pt modelId="{EB9B32B1-6C71-417A-9E60-4C5672A469F0}" type="parTrans" cxnId="{FFF3B02F-049E-483B-A62F-93EAADDFA104}">
      <dgm:prSet/>
      <dgm:spPr/>
      <dgm:t>
        <a:bodyPr/>
        <a:lstStyle/>
        <a:p>
          <a:endParaRPr lang="en-GB"/>
        </a:p>
      </dgm:t>
    </dgm:pt>
    <dgm:pt modelId="{006C8AB2-0AEA-47C5-9C0F-966ACD51A365}" type="sibTrans" cxnId="{FFF3B02F-049E-483B-A62F-93EAADDFA104}">
      <dgm:prSet/>
      <dgm:spPr/>
      <dgm:t>
        <a:bodyPr/>
        <a:lstStyle/>
        <a:p>
          <a:endParaRPr lang="en-GB"/>
        </a:p>
      </dgm:t>
    </dgm:pt>
    <dgm:pt modelId="{35A73D1A-F7D4-4020-895C-A81A46B93C96}">
      <dgm:prSet phldrT="[Text]"/>
      <dgm:spPr/>
      <dgm:t>
        <a:bodyPr/>
        <a:lstStyle/>
        <a:p>
          <a:r>
            <a:rPr lang="en-US" dirty="0"/>
            <a:t>Eradicate White Supremacy</a:t>
          </a:r>
          <a:endParaRPr lang="en-GB" dirty="0"/>
        </a:p>
      </dgm:t>
    </dgm:pt>
    <dgm:pt modelId="{EF7848FE-09C4-4A22-8813-6254684CD57D}" type="parTrans" cxnId="{24275360-DFCE-4197-B500-BB6FD5F28133}">
      <dgm:prSet/>
      <dgm:spPr/>
      <dgm:t>
        <a:bodyPr/>
        <a:lstStyle/>
        <a:p>
          <a:endParaRPr lang="en-GB"/>
        </a:p>
      </dgm:t>
    </dgm:pt>
    <dgm:pt modelId="{8F7233F0-7C0F-451E-8F98-EFFAED09F327}" type="sibTrans" cxnId="{24275360-DFCE-4197-B500-BB6FD5F28133}">
      <dgm:prSet/>
      <dgm:spPr/>
      <dgm:t>
        <a:bodyPr/>
        <a:lstStyle/>
        <a:p>
          <a:endParaRPr lang="en-GB"/>
        </a:p>
      </dgm:t>
    </dgm:pt>
    <dgm:pt modelId="{F1EF1045-50FD-4C04-9C26-ED032EAD34D3}" type="pres">
      <dgm:prSet presAssocID="{2CDE495A-E666-4A5D-B257-C4D9E52907C2}" presName="diagram" presStyleCnt="0">
        <dgm:presLayoutVars>
          <dgm:dir/>
          <dgm:resizeHandles val="exact"/>
        </dgm:presLayoutVars>
      </dgm:prSet>
      <dgm:spPr/>
    </dgm:pt>
    <dgm:pt modelId="{22E4EB23-11D3-4050-87F3-E206ACD5B2B4}" type="pres">
      <dgm:prSet presAssocID="{C46A102C-666B-47AE-8654-45FD27EEF663}" presName="arrow" presStyleLbl="node1" presStyleIdx="0" presStyleCnt="2">
        <dgm:presLayoutVars>
          <dgm:bulletEnabled val="1"/>
        </dgm:presLayoutVars>
      </dgm:prSet>
      <dgm:spPr/>
    </dgm:pt>
    <dgm:pt modelId="{A5AE1820-AFCB-4CC1-A42E-9969DA3568C7}" type="pres">
      <dgm:prSet presAssocID="{35A73D1A-F7D4-4020-895C-A81A46B93C96}" presName="arrow" presStyleLbl="node1" presStyleIdx="1" presStyleCnt="2">
        <dgm:presLayoutVars>
          <dgm:bulletEnabled val="1"/>
        </dgm:presLayoutVars>
      </dgm:prSet>
      <dgm:spPr/>
    </dgm:pt>
  </dgm:ptLst>
  <dgm:cxnLst>
    <dgm:cxn modelId="{FFF3B02F-049E-483B-A62F-93EAADDFA104}" srcId="{2CDE495A-E666-4A5D-B257-C4D9E52907C2}" destId="{C46A102C-666B-47AE-8654-45FD27EEF663}" srcOrd="0" destOrd="0" parTransId="{EB9B32B1-6C71-417A-9E60-4C5672A469F0}" sibTransId="{006C8AB2-0AEA-47C5-9C0F-966ACD51A365}"/>
    <dgm:cxn modelId="{24275360-DFCE-4197-B500-BB6FD5F28133}" srcId="{2CDE495A-E666-4A5D-B257-C4D9E52907C2}" destId="{35A73D1A-F7D4-4020-895C-A81A46B93C96}" srcOrd="1" destOrd="0" parTransId="{EF7848FE-09C4-4A22-8813-6254684CD57D}" sibTransId="{8F7233F0-7C0F-451E-8F98-EFFAED09F327}"/>
    <dgm:cxn modelId="{B1DB9548-8020-4AC2-87E9-0C009C157368}" type="presOf" srcId="{35A73D1A-F7D4-4020-895C-A81A46B93C96}" destId="{A5AE1820-AFCB-4CC1-A42E-9969DA3568C7}" srcOrd="0" destOrd="0" presId="urn:microsoft.com/office/officeart/2005/8/layout/arrow5"/>
    <dgm:cxn modelId="{58B75A4D-0E78-4A99-843D-EFD2A04A79FB}" type="presOf" srcId="{C46A102C-666B-47AE-8654-45FD27EEF663}" destId="{22E4EB23-11D3-4050-87F3-E206ACD5B2B4}" srcOrd="0" destOrd="0" presId="urn:microsoft.com/office/officeart/2005/8/layout/arrow5"/>
    <dgm:cxn modelId="{BFD8B894-D379-4131-A4B3-326E19F521D7}" type="presOf" srcId="{2CDE495A-E666-4A5D-B257-C4D9E52907C2}" destId="{F1EF1045-50FD-4C04-9C26-ED032EAD34D3}" srcOrd="0" destOrd="0" presId="urn:microsoft.com/office/officeart/2005/8/layout/arrow5"/>
    <dgm:cxn modelId="{C83ADB0C-CEC8-4D91-8C3F-2B69C3223607}" type="presParOf" srcId="{F1EF1045-50FD-4C04-9C26-ED032EAD34D3}" destId="{22E4EB23-11D3-4050-87F3-E206ACD5B2B4}" srcOrd="0" destOrd="0" presId="urn:microsoft.com/office/officeart/2005/8/layout/arrow5"/>
    <dgm:cxn modelId="{0610402F-CF45-4A3A-8885-1C43BE95558A}" type="presParOf" srcId="{F1EF1045-50FD-4C04-9C26-ED032EAD34D3}" destId="{A5AE1820-AFCB-4CC1-A42E-9969DA3568C7}" srcOrd="1" destOrd="0" presId="urn:microsoft.com/office/officeart/2005/8/layout/arrow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860D662-2528-4E5A-8B05-65D35B13B089}" type="doc">
      <dgm:prSet loTypeId="urn:microsoft.com/office/officeart/2005/8/layout/hProcess9" loCatId="process" qsTypeId="urn:microsoft.com/office/officeart/2005/8/quickstyle/simple1" qsCatId="simple" csTypeId="urn:microsoft.com/office/officeart/2005/8/colors/accent1_2" csCatId="accent1" phldr="1"/>
      <dgm:spPr/>
    </dgm:pt>
    <dgm:pt modelId="{0E834973-4D70-45AC-AD58-4689FAFA0522}">
      <dgm:prSet phldrT="[Text]"/>
      <dgm:spPr/>
      <dgm:t>
        <a:bodyPr/>
        <a:lstStyle/>
        <a:p>
          <a:r>
            <a:rPr lang="en-US" dirty="0"/>
            <a:t>Actor</a:t>
          </a:r>
          <a:endParaRPr lang="en-GB" dirty="0"/>
        </a:p>
      </dgm:t>
    </dgm:pt>
    <dgm:pt modelId="{E53B18DF-0FD2-4642-BCD7-C87CDF5997EA}" type="parTrans" cxnId="{C8C7D0F9-9743-49A3-ACB4-244115CBDE10}">
      <dgm:prSet/>
      <dgm:spPr/>
      <dgm:t>
        <a:bodyPr/>
        <a:lstStyle/>
        <a:p>
          <a:endParaRPr lang="en-GB"/>
        </a:p>
      </dgm:t>
    </dgm:pt>
    <dgm:pt modelId="{BEF8F031-2E94-4CFE-9BB3-04000F10FE57}" type="sibTrans" cxnId="{C8C7D0F9-9743-49A3-ACB4-244115CBDE10}">
      <dgm:prSet/>
      <dgm:spPr/>
      <dgm:t>
        <a:bodyPr/>
        <a:lstStyle/>
        <a:p>
          <a:endParaRPr lang="en-GB"/>
        </a:p>
      </dgm:t>
    </dgm:pt>
    <dgm:pt modelId="{D4A1A37D-8D6D-4A26-B16B-EFBA6B156728}">
      <dgm:prSet phldrT="[Text]"/>
      <dgm:spPr/>
      <dgm:t>
        <a:bodyPr/>
        <a:lstStyle/>
        <a:p>
          <a:r>
            <a:rPr lang="en-US" dirty="0"/>
            <a:t>Ally</a:t>
          </a:r>
          <a:endParaRPr lang="en-GB" dirty="0"/>
        </a:p>
      </dgm:t>
    </dgm:pt>
    <dgm:pt modelId="{80CF4981-1173-46F1-BEE0-A3FB153799A0}" type="parTrans" cxnId="{8F7B5B7C-C78E-497C-812F-4DCFCF5E73B7}">
      <dgm:prSet/>
      <dgm:spPr/>
      <dgm:t>
        <a:bodyPr/>
        <a:lstStyle/>
        <a:p>
          <a:endParaRPr lang="en-GB"/>
        </a:p>
      </dgm:t>
    </dgm:pt>
    <dgm:pt modelId="{85BFB33D-38AA-4D79-B239-8D5AFEE3B99C}" type="sibTrans" cxnId="{8F7B5B7C-C78E-497C-812F-4DCFCF5E73B7}">
      <dgm:prSet/>
      <dgm:spPr/>
      <dgm:t>
        <a:bodyPr/>
        <a:lstStyle/>
        <a:p>
          <a:endParaRPr lang="en-GB"/>
        </a:p>
      </dgm:t>
    </dgm:pt>
    <dgm:pt modelId="{4A2648F2-AA04-47EF-BC8B-EAAAA1EBF4BA}">
      <dgm:prSet phldrT="[Text]"/>
      <dgm:spPr/>
      <dgm:t>
        <a:bodyPr/>
        <a:lstStyle/>
        <a:p>
          <a:r>
            <a:rPr lang="en-US" dirty="0"/>
            <a:t>Accomplice/ Co-conspirator</a:t>
          </a:r>
          <a:endParaRPr lang="en-GB" dirty="0"/>
        </a:p>
      </dgm:t>
    </dgm:pt>
    <dgm:pt modelId="{BB8E5F6D-B85B-422A-A079-E16266845432}" type="parTrans" cxnId="{6329BB4F-5A46-4B81-A889-887B9E7ACFFD}">
      <dgm:prSet/>
      <dgm:spPr/>
      <dgm:t>
        <a:bodyPr/>
        <a:lstStyle/>
        <a:p>
          <a:endParaRPr lang="en-GB"/>
        </a:p>
      </dgm:t>
    </dgm:pt>
    <dgm:pt modelId="{9DB1301B-3C5A-4F12-ABEC-A882245CBE00}" type="sibTrans" cxnId="{6329BB4F-5A46-4B81-A889-887B9E7ACFFD}">
      <dgm:prSet/>
      <dgm:spPr/>
      <dgm:t>
        <a:bodyPr/>
        <a:lstStyle/>
        <a:p>
          <a:endParaRPr lang="en-GB"/>
        </a:p>
      </dgm:t>
    </dgm:pt>
    <dgm:pt modelId="{659AA298-4A93-4710-9710-7DC8C907D879}" type="pres">
      <dgm:prSet presAssocID="{D860D662-2528-4E5A-8B05-65D35B13B089}" presName="CompostProcess" presStyleCnt="0">
        <dgm:presLayoutVars>
          <dgm:dir/>
          <dgm:resizeHandles val="exact"/>
        </dgm:presLayoutVars>
      </dgm:prSet>
      <dgm:spPr/>
    </dgm:pt>
    <dgm:pt modelId="{B36C7F52-04F9-4968-B79C-774B39C18501}" type="pres">
      <dgm:prSet presAssocID="{D860D662-2528-4E5A-8B05-65D35B13B089}" presName="arrow" presStyleLbl="bgShp" presStyleIdx="0" presStyleCnt="1"/>
      <dgm:spPr/>
    </dgm:pt>
    <dgm:pt modelId="{5DDDB76D-0D9A-4108-988E-0A3ED838BDAD}" type="pres">
      <dgm:prSet presAssocID="{D860D662-2528-4E5A-8B05-65D35B13B089}" presName="linearProcess" presStyleCnt="0"/>
      <dgm:spPr/>
    </dgm:pt>
    <dgm:pt modelId="{D5E5610F-006C-4E45-B75C-71B73B50C392}" type="pres">
      <dgm:prSet presAssocID="{0E834973-4D70-45AC-AD58-4689FAFA0522}" presName="textNode" presStyleLbl="node1" presStyleIdx="0" presStyleCnt="3">
        <dgm:presLayoutVars>
          <dgm:bulletEnabled val="1"/>
        </dgm:presLayoutVars>
      </dgm:prSet>
      <dgm:spPr/>
    </dgm:pt>
    <dgm:pt modelId="{29ABC9E7-8B77-4C91-B99F-A20B90B85079}" type="pres">
      <dgm:prSet presAssocID="{BEF8F031-2E94-4CFE-9BB3-04000F10FE57}" presName="sibTrans" presStyleCnt="0"/>
      <dgm:spPr/>
    </dgm:pt>
    <dgm:pt modelId="{85D23F51-D91D-4E13-AAED-397EF17CFAF3}" type="pres">
      <dgm:prSet presAssocID="{D4A1A37D-8D6D-4A26-B16B-EFBA6B156728}" presName="textNode" presStyleLbl="node1" presStyleIdx="1" presStyleCnt="3">
        <dgm:presLayoutVars>
          <dgm:bulletEnabled val="1"/>
        </dgm:presLayoutVars>
      </dgm:prSet>
      <dgm:spPr/>
    </dgm:pt>
    <dgm:pt modelId="{6E2B6334-8FF5-4E73-9939-0DC2C1807B1B}" type="pres">
      <dgm:prSet presAssocID="{85BFB33D-38AA-4D79-B239-8D5AFEE3B99C}" presName="sibTrans" presStyleCnt="0"/>
      <dgm:spPr/>
    </dgm:pt>
    <dgm:pt modelId="{289BED77-135C-48CB-ADBA-9C453A805308}" type="pres">
      <dgm:prSet presAssocID="{4A2648F2-AA04-47EF-BC8B-EAAAA1EBF4BA}" presName="textNode" presStyleLbl="node1" presStyleIdx="2" presStyleCnt="3">
        <dgm:presLayoutVars>
          <dgm:bulletEnabled val="1"/>
        </dgm:presLayoutVars>
      </dgm:prSet>
      <dgm:spPr/>
    </dgm:pt>
  </dgm:ptLst>
  <dgm:cxnLst>
    <dgm:cxn modelId="{C703560F-D498-4DAB-BCD5-0DB49E18859C}" type="presOf" srcId="{4A2648F2-AA04-47EF-BC8B-EAAAA1EBF4BA}" destId="{289BED77-135C-48CB-ADBA-9C453A805308}" srcOrd="0" destOrd="0" presId="urn:microsoft.com/office/officeart/2005/8/layout/hProcess9"/>
    <dgm:cxn modelId="{9AAA6F63-5A6A-41CF-B70B-A17219426738}" type="presOf" srcId="{D860D662-2528-4E5A-8B05-65D35B13B089}" destId="{659AA298-4A93-4710-9710-7DC8C907D879}" srcOrd="0" destOrd="0" presId="urn:microsoft.com/office/officeart/2005/8/layout/hProcess9"/>
    <dgm:cxn modelId="{1FC87867-89F0-4EEE-9539-F7347E85EA31}" type="presOf" srcId="{D4A1A37D-8D6D-4A26-B16B-EFBA6B156728}" destId="{85D23F51-D91D-4E13-AAED-397EF17CFAF3}" srcOrd="0" destOrd="0" presId="urn:microsoft.com/office/officeart/2005/8/layout/hProcess9"/>
    <dgm:cxn modelId="{6329BB4F-5A46-4B81-A889-887B9E7ACFFD}" srcId="{D860D662-2528-4E5A-8B05-65D35B13B089}" destId="{4A2648F2-AA04-47EF-BC8B-EAAAA1EBF4BA}" srcOrd="2" destOrd="0" parTransId="{BB8E5F6D-B85B-422A-A079-E16266845432}" sibTransId="{9DB1301B-3C5A-4F12-ABEC-A882245CBE00}"/>
    <dgm:cxn modelId="{8F7B5B7C-C78E-497C-812F-4DCFCF5E73B7}" srcId="{D860D662-2528-4E5A-8B05-65D35B13B089}" destId="{D4A1A37D-8D6D-4A26-B16B-EFBA6B156728}" srcOrd="1" destOrd="0" parTransId="{80CF4981-1173-46F1-BEE0-A3FB153799A0}" sibTransId="{85BFB33D-38AA-4D79-B239-8D5AFEE3B99C}"/>
    <dgm:cxn modelId="{435697C2-084F-47F6-9A0D-754209FF633D}" type="presOf" srcId="{0E834973-4D70-45AC-AD58-4689FAFA0522}" destId="{D5E5610F-006C-4E45-B75C-71B73B50C392}" srcOrd="0" destOrd="0" presId="urn:microsoft.com/office/officeart/2005/8/layout/hProcess9"/>
    <dgm:cxn modelId="{C8C7D0F9-9743-49A3-ACB4-244115CBDE10}" srcId="{D860D662-2528-4E5A-8B05-65D35B13B089}" destId="{0E834973-4D70-45AC-AD58-4689FAFA0522}" srcOrd="0" destOrd="0" parTransId="{E53B18DF-0FD2-4642-BCD7-C87CDF5997EA}" sibTransId="{BEF8F031-2E94-4CFE-9BB3-04000F10FE57}"/>
    <dgm:cxn modelId="{F93BA5CD-0020-4457-90CC-CF61127A6199}" type="presParOf" srcId="{659AA298-4A93-4710-9710-7DC8C907D879}" destId="{B36C7F52-04F9-4968-B79C-774B39C18501}" srcOrd="0" destOrd="0" presId="urn:microsoft.com/office/officeart/2005/8/layout/hProcess9"/>
    <dgm:cxn modelId="{ED17C84E-1CB0-47C5-B9C6-6C1BCAA54A75}" type="presParOf" srcId="{659AA298-4A93-4710-9710-7DC8C907D879}" destId="{5DDDB76D-0D9A-4108-988E-0A3ED838BDAD}" srcOrd="1" destOrd="0" presId="urn:microsoft.com/office/officeart/2005/8/layout/hProcess9"/>
    <dgm:cxn modelId="{3A98F527-B170-4355-89E4-46D71DCA55DD}" type="presParOf" srcId="{5DDDB76D-0D9A-4108-988E-0A3ED838BDAD}" destId="{D5E5610F-006C-4E45-B75C-71B73B50C392}" srcOrd="0" destOrd="0" presId="urn:microsoft.com/office/officeart/2005/8/layout/hProcess9"/>
    <dgm:cxn modelId="{0A541142-90D8-44DA-94D0-214F9BCEAA88}" type="presParOf" srcId="{5DDDB76D-0D9A-4108-988E-0A3ED838BDAD}" destId="{29ABC9E7-8B77-4C91-B99F-A20B90B85079}" srcOrd="1" destOrd="0" presId="urn:microsoft.com/office/officeart/2005/8/layout/hProcess9"/>
    <dgm:cxn modelId="{1D131DC6-9F6C-48A3-8515-C3816F3FA502}" type="presParOf" srcId="{5DDDB76D-0D9A-4108-988E-0A3ED838BDAD}" destId="{85D23F51-D91D-4E13-AAED-397EF17CFAF3}" srcOrd="2" destOrd="0" presId="urn:microsoft.com/office/officeart/2005/8/layout/hProcess9"/>
    <dgm:cxn modelId="{75C39DB7-4529-48DF-BAD1-37AA4C81E356}" type="presParOf" srcId="{5DDDB76D-0D9A-4108-988E-0A3ED838BDAD}" destId="{6E2B6334-8FF5-4E73-9939-0DC2C1807B1B}" srcOrd="3" destOrd="0" presId="urn:microsoft.com/office/officeart/2005/8/layout/hProcess9"/>
    <dgm:cxn modelId="{428F3C1E-06AF-40A9-9B9E-60002848658B}" type="presParOf" srcId="{5DDDB76D-0D9A-4108-988E-0A3ED838BDAD}" destId="{289BED77-135C-48CB-ADBA-9C453A805308}"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E4EB23-11D3-4050-87F3-E206ACD5B2B4}">
      <dsp:nvSpPr>
        <dsp:cNvPr id="0" name=""/>
        <dsp:cNvSpPr/>
      </dsp:nvSpPr>
      <dsp:spPr>
        <a:xfrm rot="16200000">
          <a:off x="714" y="933400"/>
          <a:ext cx="2484536" cy="2484536"/>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t>Uproot Racism</a:t>
          </a:r>
          <a:endParaRPr lang="en-GB" sz="2200" kern="1200" dirty="0"/>
        </a:p>
      </dsp:txBody>
      <dsp:txXfrm rot="5400000">
        <a:off x="714" y="1554534"/>
        <a:ext cx="2049742" cy="1242268"/>
      </dsp:txXfrm>
    </dsp:sp>
    <dsp:sp modelId="{A5AE1820-AFCB-4CC1-A42E-9969DA3568C7}">
      <dsp:nvSpPr>
        <dsp:cNvPr id="0" name=""/>
        <dsp:cNvSpPr/>
      </dsp:nvSpPr>
      <dsp:spPr>
        <a:xfrm rot="5400000">
          <a:off x="2696348" y="933400"/>
          <a:ext cx="2484536" cy="2484536"/>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t>Eradicate White Supremacy</a:t>
          </a:r>
          <a:endParaRPr lang="en-GB" sz="2200" kern="1200" dirty="0"/>
        </a:p>
      </dsp:txBody>
      <dsp:txXfrm rot="-5400000">
        <a:off x="3131142" y="1554534"/>
        <a:ext cx="2049742" cy="12422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6C7F52-04F9-4968-B79C-774B39C18501}">
      <dsp:nvSpPr>
        <dsp:cNvPr id="0" name=""/>
        <dsp:cNvSpPr/>
      </dsp:nvSpPr>
      <dsp:spPr>
        <a:xfrm>
          <a:off x="788669" y="0"/>
          <a:ext cx="8938260" cy="435133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E5610F-006C-4E45-B75C-71B73B50C392}">
      <dsp:nvSpPr>
        <dsp:cNvPr id="0" name=""/>
        <dsp:cNvSpPr/>
      </dsp:nvSpPr>
      <dsp:spPr>
        <a:xfrm>
          <a:off x="6498" y="1305401"/>
          <a:ext cx="3382943"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Actor</a:t>
          </a:r>
          <a:endParaRPr lang="en-GB" sz="3800" kern="1200" dirty="0"/>
        </a:p>
      </dsp:txBody>
      <dsp:txXfrm>
        <a:off x="91464" y="1390367"/>
        <a:ext cx="3213011" cy="1570603"/>
      </dsp:txXfrm>
    </dsp:sp>
    <dsp:sp modelId="{85D23F51-D91D-4E13-AAED-397EF17CFAF3}">
      <dsp:nvSpPr>
        <dsp:cNvPr id="0" name=""/>
        <dsp:cNvSpPr/>
      </dsp:nvSpPr>
      <dsp:spPr>
        <a:xfrm>
          <a:off x="3566328" y="1305401"/>
          <a:ext cx="3382943"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Ally</a:t>
          </a:r>
          <a:endParaRPr lang="en-GB" sz="3800" kern="1200" dirty="0"/>
        </a:p>
      </dsp:txBody>
      <dsp:txXfrm>
        <a:off x="3651294" y="1390367"/>
        <a:ext cx="3213011" cy="1570603"/>
      </dsp:txXfrm>
    </dsp:sp>
    <dsp:sp modelId="{289BED77-135C-48CB-ADBA-9C453A805308}">
      <dsp:nvSpPr>
        <dsp:cNvPr id="0" name=""/>
        <dsp:cNvSpPr/>
      </dsp:nvSpPr>
      <dsp:spPr>
        <a:xfrm>
          <a:off x="7126157" y="1305401"/>
          <a:ext cx="3382943"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Accomplice/ Co-conspirator</a:t>
          </a:r>
          <a:endParaRPr lang="en-GB" sz="3800" kern="1200" dirty="0"/>
        </a:p>
      </dsp:txBody>
      <dsp:txXfrm>
        <a:off x="7211123" y="1390367"/>
        <a:ext cx="3213011" cy="1570603"/>
      </dsp:txXfrm>
    </dsp:sp>
  </dsp:spTree>
</dsp:drawing>
</file>

<file path=ppt/diagrams/layout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669FAB-C023-4284-9F2E-BBAB5AA6114A}" type="datetimeFigureOut">
              <a:rPr lang="en-GB" smtClean="0"/>
              <a:t>07/04/2021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93F62C-2501-434C-AC72-866D896BD428}" type="slidenum">
              <a:rPr lang="en-GB" smtClean="0"/>
              <a:t>‹#›</a:t>
            </a:fld>
            <a:endParaRPr lang="en-GB"/>
          </a:p>
        </p:txBody>
      </p:sp>
    </p:spTree>
    <p:extLst>
      <p:ext uri="{BB962C8B-B14F-4D97-AF65-F5344CB8AC3E}">
        <p14:creationId xmlns:p14="http://schemas.microsoft.com/office/powerpoint/2010/main" val="37982998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https://forge.medium.com/performative-allyship-is-deadly-c900645d9f1f</a:t>
            </a:r>
          </a:p>
        </p:txBody>
      </p:sp>
      <p:sp>
        <p:nvSpPr>
          <p:cNvPr id="4" name="Slide Number Placeholder 3"/>
          <p:cNvSpPr>
            <a:spLocks noGrp="1"/>
          </p:cNvSpPr>
          <p:nvPr>
            <p:ph type="sldNum" sz="quarter" idx="5"/>
          </p:nvPr>
        </p:nvSpPr>
        <p:spPr/>
        <p:txBody>
          <a:bodyPr/>
          <a:lstStyle/>
          <a:p>
            <a:fld id="{6E93F62C-2501-434C-AC72-866D896BD428}" type="slidenum">
              <a:rPr lang="en-GB" smtClean="0"/>
              <a:t>2</a:t>
            </a:fld>
            <a:endParaRPr lang="en-GB"/>
          </a:p>
        </p:txBody>
      </p:sp>
    </p:spTree>
    <p:extLst>
      <p:ext uri="{BB962C8B-B14F-4D97-AF65-F5344CB8AC3E}">
        <p14:creationId xmlns:p14="http://schemas.microsoft.com/office/powerpoint/2010/main" val="560793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https://forge.medium.com/performative-allyship-is-deadly-c900645d9f1f</a:t>
            </a:r>
          </a:p>
        </p:txBody>
      </p:sp>
      <p:sp>
        <p:nvSpPr>
          <p:cNvPr id="4" name="Slide Number Placeholder 3"/>
          <p:cNvSpPr>
            <a:spLocks noGrp="1"/>
          </p:cNvSpPr>
          <p:nvPr>
            <p:ph type="sldNum" sz="quarter" idx="5"/>
          </p:nvPr>
        </p:nvSpPr>
        <p:spPr/>
        <p:txBody>
          <a:bodyPr/>
          <a:lstStyle/>
          <a:p>
            <a:fld id="{6E93F62C-2501-434C-AC72-866D896BD428}" type="slidenum">
              <a:rPr lang="en-GB" smtClean="0"/>
              <a:t>3</a:t>
            </a:fld>
            <a:endParaRPr lang="en-GB"/>
          </a:p>
        </p:txBody>
      </p:sp>
    </p:spTree>
    <p:extLst>
      <p:ext uri="{BB962C8B-B14F-4D97-AF65-F5344CB8AC3E}">
        <p14:creationId xmlns:p14="http://schemas.microsoft.com/office/powerpoint/2010/main" val="1052873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https://www.whiteaccomplices.org/</a:t>
            </a:r>
          </a:p>
        </p:txBody>
      </p:sp>
      <p:sp>
        <p:nvSpPr>
          <p:cNvPr id="4" name="Slide Number Placeholder 3"/>
          <p:cNvSpPr>
            <a:spLocks noGrp="1"/>
          </p:cNvSpPr>
          <p:nvPr>
            <p:ph type="sldNum" sz="quarter" idx="5"/>
          </p:nvPr>
        </p:nvSpPr>
        <p:spPr/>
        <p:txBody>
          <a:bodyPr/>
          <a:lstStyle/>
          <a:p>
            <a:fld id="{6E93F62C-2501-434C-AC72-866D896BD428}" type="slidenum">
              <a:rPr lang="en-GB" smtClean="0"/>
              <a:t>4</a:t>
            </a:fld>
            <a:endParaRPr lang="en-GB"/>
          </a:p>
        </p:txBody>
      </p:sp>
    </p:spTree>
    <p:extLst>
      <p:ext uri="{BB962C8B-B14F-4D97-AF65-F5344CB8AC3E}">
        <p14:creationId xmlns:p14="http://schemas.microsoft.com/office/powerpoint/2010/main" val="815781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https://www.theguardian.com/world/2015/jun/26/how-white-americans-can-fight-racism</a:t>
            </a:r>
          </a:p>
        </p:txBody>
      </p:sp>
      <p:sp>
        <p:nvSpPr>
          <p:cNvPr id="4" name="Slide Number Placeholder 3"/>
          <p:cNvSpPr>
            <a:spLocks noGrp="1"/>
          </p:cNvSpPr>
          <p:nvPr>
            <p:ph type="sldNum" sz="quarter" idx="5"/>
          </p:nvPr>
        </p:nvSpPr>
        <p:spPr/>
        <p:txBody>
          <a:bodyPr/>
          <a:lstStyle/>
          <a:p>
            <a:fld id="{6E93F62C-2501-434C-AC72-866D896BD428}" type="slidenum">
              <a:rPr lang="en-GB" smtClean="0"/>
              <a:t>5</a:t>
            </a:fld>
            <a:endParaRPr lang="en-GB"/>
          </a:p>
        </p:txBody>
      </p:sp>
    </p:spTree>
    <p:extLst>
      <p:ext uri="{BB962C8B-B14F-4D97-AF65-F5344CB8AC3E}">
        <p14:creationId xmlns:p14="http://schemas.microsoft.com/office/powerpoint/2010/main" val="3983487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Links to Asian-run businesses - https://docs.google.com/document/d/1zRDQzEfFe_jN-9eSPfJ1LD_iX5rali7RZqFvKBzWcRc/edit?usp=sharing</a:t>
            </a:r>
          </a:p>
        </p:txBody>
      </p:sp>
      <p:sp>
        <p:nvSpPr>
          <p:cNvPr id="4" name="Slide Number Placeholder 3"/>
          <p:cNvSpPr>
            <a:spLocks noGrp="1"/>
          </p:cNvSpPr>
          <p:nvPr>
            <p:ph type="sldNum" sz="quarter" idx="5"/>
          </p:nvPr>
        </p:nvSpPr>
        <p:spPr/>
        <p:txBody>
          <a:bodyPr/>
          <a:lstStyle/>
          <a:p>
            <a:fld id="{6E93F62C-2501-434C-AC72-866D896BD428}" type="slidenum">
              <a:rPr lang="en-GB" smtClean="0"/>
              <a:t>10</a:t>
            </a:fld>
            <a:endParaRPr lang="en-GB"/>
          </a:p>
        </p:txBody>
      </p:sp>
    </p:spTree>
    <p:extLst>
      <p:ext uri="{BB962C8B-B14F-4D97-AF65-F5344CB8AC3E}">
        <p14:creationId xmlns:p14="http://schemas.microsoft.com/office/powerpoint/2010/main" val="8285764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https://docs.google.com/document/d/1rEdzV8UT3UGtpl6sHcyqCdd4bfu8Yz6vtvGdn0oMw4w/edit?usp=sharing</a:t>
            </a:r>
          </a:p>
        </p:txBody>
      </p:sp>
      <p:sp>
        <p:nvSpPr>
          <p:cNvPr id="4" name="Slide Number Placeholder 3"/>
          <p:cNvSpPr>
            <a:spLocks noGrp="1"/>
          </p:cNvSpPr>
          <p:nvPr>
            <p:ph type="sldNum" sz="quarter" idx="5"/>
          </p:nvPr>
        </p:nvSpPr>
        <p:spPr/>
        <p:txBody>
          <a:bodyPr/>
          <a:lstStyle/>
          <a:p>
            <a:fld id="{6E93F62C-2501-434C-AC72-866D896BD428}" type="slidenum">
              <a:rPr lang="en-GB" smtClean="0"/>
              <a:t>11</a:t>
            </a:fld>
            <a:endParaRPr lang="en-GB"/>
          </a:p>
        </p:txBody>
      </p:sp>
    </p:spTree>
    <p:extLst>
      <p:ext uri="{BB962C8B-B14F-4D97-AF65-F5344CB8AC3E}">
        <p14:creationId xmlns:p14="http://schemas.microsoft.com/office/powerpoint/2010/main" val="1360411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7881C-834A-4C29-8135-A077F6E1CA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5C0905-5551-4046-A4F9-84D1727530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9B1AE86-0C1D-4B07-B2AB-5C00C6EEF99E}"/>
              </a:ext>
            </a:extLst>
          </p:cNvPr>
          <p:cNvSpPr>
            <a:spLocks noGrp="1"/>
          </p:cNvSpPr>
          <p:nvPr>
            <p:ph type="dt" sz="half" idx="10"/>
          </p:nvPr>
        </p:nvSpPr>
        <p:spPr/>
        <p:txBody>
          <a:bodyPr/>
          <a:lstStyle/>
          <a:p>
            <a:fld id="{1B48597D-4B55-48CD-A0E0-C599936FD6D0}" type="datetimeFigureOut">
              <a:rPr lang="en-US" smtClean="0"/>
              <a:t>4/7/2021</a:t>
            </a:fld>
            <a:endParaRPr lang="en-US"/>
          </a:p>
        </p:txBody>
      </p:sp>
      <p:sp>
        <p:nvSpPr>
          <p:cNvPr id="5" name="Footer Placeholder 4">
            <a:extLst>
              <a:ext uri="{FF2B5EF4-FFF2-40B4-BE49-F238E27FC236}">
                <a16:creationId xmlns:a16="http://schemas.microsoft.com/office/drawing/2014/main" id="{01870F05-1C1C-40A9-A5D7-0F057DF504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6DF963-14A7-44B8-8468-57132996647F}"/>
              </a:ext>
            </a:extLst>
          </p:cNvPr>
          <p:cNvSpPr>
            <a:spLocks noGrp="1"/>
          </p:cNvSpPr>
          <p:nvPr>
            <p:ph type="sldNum" sz="quarter" idx="12"/>
          </p:nvPr>
        </p:nvSpPr>
        <p:spPr/>
        <p:txBody>
          <a:bodyPr/>
          <a:lstStyle/>
          <a:p>
            <a:fld id="{58CA8AA9-CD10-40E8-8C13-AB29CCDCDD64}" type="slidenum">
              <a:rPr lang="en-US" smtClean="0"/>
              <a:t>‹#›</a:t>
            </a:fld>
            <a:endParaRPr lang="en-US"/>
          </a:p>
        </p:txBody>
      </p:sp>
    </p:spTree>
    <p:extLst>
      <p:ext uri="{BB962C8B-B14F-4D97-AF65-F5344CB8AC3E}">
        <p14:creationId xmlns:p14="http://schemas.microsoft.com/office/powerpoint/2010/main" val="2860304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23061-6D86-4A80-963D-4E9D77D4F6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9F77AB-DF0D-4D53-A3FE-C54A8B00A6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71B673-28E6-413A-9A6E-76F6431B9E44}"/>
              </a:ext>
            </a:extLst>
          </p:cNvPr>
          <p:cNvSpPr>
            <a:spLocks noGrp="1"/>
          </p:cNvSpPr>
          <p:nvPr>
            <p:ph type="dt" sz="half" idx="10"/>
          </p:nvPr>
        </p:nvSpPr>
        <p:spPr/>
        <p:txBody>
          <a:bodyPr/>
          <a:lstStyle/>
          <a:p>
            <a:fld id="{1B48597D-4B55-48CD-A0E0-C599936FD6D0}" type="datetimeFigureOut">
              <a:rPr lang="en-US" smtClean="0"/>
              <a:t>4/7/2021</a:t>
            </a:fld>
            <a:endParaRPr lang="en-US"/>
          </a:p>
        </p:txBody>
      </p:sp>
      <p:sp>
        <p:nvSpPr>
          <p:cNvPr id="5" name="Footer Placeholder 4">
            <a:extLst>
              <a:ext uri="{FF2B5EF4-FFF2-40B4-BE49-F238E27FC236}">
                <a16:creationId xmlns:a16="http://schemas.microsoft.com/office/drawing/2014/main" id="{F02DEA78-73E3-4697-A437-DD3371209D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7F6E0B-B174-4264-99DC-597CD4A820B0}"/>
              </a:ext>
            </a:extLst>
          </p:cNvPr>
          <p:cNvSpPr>
            <a:spLocks noGrp="1"/>
          </p:cNvSpPr>
          <p:nvPr>
            <p:ph type="sldNum" sz="quarter" idx="12"/>
          </p:nvPr>
        </p:nvSpPr>
        <p:spPr/>
        <p:txBody>
          <a:bodyPr/>
          <a:lstStyle/>
          <a:p>
            <a:fld id="{58CA8AA9-CD10-40E8-8C13-AB29CCDCDD64}" type="slidenum">
              <a:rPr lang="en-US" smtClean="0"/>
              <a:t>‹#›</a:t>
            </a:fld>
            <a:endParaRPr lang="en-US"/>
          </a:p>
        </p:txBody>
      </p:sp>
    </p:spTree>
    <p:extLst>
      <p:ext uri="{BB962C8B-B14F-4D97-AF65-F5344CB8AC3E}">
        <p14:creationId xmlns:p14="http://schemas.microsoft.com/office/powerpoint/2010/main" val="4156223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ED4D1-F77B-4E9D-94A1-32DC6E1C0BC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439467C-3A1F-4776-A08E-B9BD2A62E4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3092DAE-97E8-4FE8-B831-C7B98CD61D7F}"/>
              </a:ext>
            </a:extLst>
          </p:cNvPr>
          <p:cNvSpPr>
            <a:spLocks noGrp="1"/>
          </p:cNvSpPr>
          <p:nvPr>
            <p:ph type="dt" sz="half" idx="10"/>
          </p:nvPr>
        </p:nvSpPr>
        <p:spPr/>
        <p:txBody>
          <a:bodyPr/>
          <a:lstStyle/>
          <a:p>
            <a:fld id="{1B48597D-4B55-48CD-A0E0-C599936FD6D0}" type="datetimeFigureOut">
              <a:rPr lang="en-US" smtClean="0"/>
              <a:t>4/7/2021</a:t>
            </a:fld>
            <a:endParaRPr lang="en-US"/>
          </a:p>
        </p:txBody>
      </p:sp>
      <p:sp>
        <p:nvSpPr>
          <p:cNvPr id="5" name="Footer Placeholder 4">
            <a:extLst>
              <a:ext uri="{FF2B5EF4-FFF2-40B4-BE49-F238E27FC236}">
                <a16:creationId xmlns:a16="http://schemas.microsoft.com/office/drawing/2014/main" id="{57318930-ED5C-4937-8B26-82B97BFB00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1164E5-D400-4B18-8E0D-ED28AE8B279D}"/>
              </a:ext>
            </a:extLst>
          </p:cNvPr>
          <p:cNvSpPr>
            <a:spLocks noGrp="1"/>
          </p:cNvSpPr>
          <p:nvPr>
            <p:ph type="sldNum" sz="quarter" idx="12"/>
          </p:nvPr>
        </p:nvSpPr>
        <p:spPr/>
        <p:txBody>
          <a:bodyPr/>
          <a:lstStyle/>
          <a:p>
            <a:fld id="{58CA8AA9-CD10-40E8-8C13-AB29CCDCDD64}" type="slidenum">
              <a:rPr lang="en-US" smtClean="0"/>
              <a:t>‹#›</a:t>
            </a:fld>
            <a:endParaRPr lang="en-US"/>
          </a:p>
        </p:txBody>
      </p:sp>
    </p:spTree>
    <p:extLst>
      <p:ext uri="{BB962C8B-B14F-4D97-AF65-F5344CB8AC3E}">
        <p14:creationId xmlns:p14="http://schemas.microsoft.com/office/powerpoint/2010/main" val="274743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D3505-CF7A-4D88-9332-DCD61B5263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EBB8B2-7898-4E55-80FB-225B5C00540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E30700E-45A0-4271-88D9-74091E4E3C4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27969C1-759B-4B65-AC7D-FB48ED232540}"/>
              </a:ext>
            </a:extLst>
          </p:cNvPr>
          <p:cNvSpPr>
            <a:spLocks noGrp="1"/>
          </p:cNvSpPr>
          <p:nvPr>
            <p:ph type="dt" sz="half" idx="10"/>
          </p:nvPr>
        </p:nvSpPr>
        <p:spPr/>
        <p:txBody>
          <a:bodyPr/>
          <a:lstStyle/>
          <a:p>
            <a:fld id="{1B48597D-4B55-48CD-A0E0-C599936FD6D0}" type="datetimeFigureOut">
              <a:rPr lang="en-US" smtClean="0"/>
              <a:t>4/7/2021</a:t>
            </a:fld>
            <a:endParaRPr lang="en-US"/>
          </a:p>
        </p:txBody>
      </p:sp>
      <p:sp>
        <p:nvSpPr>
          <p:cNvPr id="6" name="Footer Placeholder 5">
            <a:extLst>
              <a:ext uri="{FF2B5EF4-FFF2-40B4-BE49-F238E27FC236}">
                <a16:creationId xmlns:a16="http://schemas.microsoft.com/office/drawing/2014/main" id="{AA8310AF-59F4-4367-81B0-B31D2191C0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54E64D-BD7C-4A2C-AE19-F6D9DE5738E2}"/>
              </a:ext>
            </a:extLst>
          </p:cNvPr>
          <p:cNvSpPr>
            <a:spLocks noGrp="1"/>
          </p:cNvSpPr>
          <p:nvPr>
            <p:ph type="sldNum" sz="quarter" idx="12"/>
          </p:nvPr>
        </p:nvSpPr>
        <p:spPr/>
        <p:txBody>
          <a:bodyPr/>
          <a:lstStyle/>
          <a:p>
            <a:fld id="{58CA8AA9-CD10-40E8-8C13-AB29CCDCDD64}" type="slidenum">
              <a:rPr lang="en-US" smtClean="0"/>
              <a:t>‹#›</a:t>
            </a:fld>
            <a:endParaRPr lang="en-US"/>
          </a:p>
        </p:txBody>
      </p:sp>
    </p:spTree>
    <p:extLst>
      <p:ext uri="{BB962C8B-B14F-4D97-AF65-F5344CB8AC3E}">
        <p14:creationId xmlns:p14="http://schemas.microsoft.com/office/powerpoint/2010/main" val="6878307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D1E90-FE35-4CCE-8A6C-F1CBF83A489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7AE734E-9212-476A-BB13-08C13F0226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E85B02E-EDB6-4E21-BCE7-94DD2767C1E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BA57C3-0DCD-432B-A9E9-AFFA44F48A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9B1B8C2-0BFF-4118-8D31-021ED3BFE47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A6E836D-6BA3-41F9-8064-96BDE609CD16}"/>
              </a:ext>
            </a:extLst>
          </p:cNvPr>
          <p:cNvSpPr>
            <a:spLocks noGrp="1"/>
          </p:cNvSpPr>
          <p:nvPr>
            <p:ph type="dt" sz="half" idx="10"/>
          </p:nvPr>
        </p:nvSpPr>
        <p:spPr/>
        <p:txBody>
          <a:bodyPr/>
          <a:lstStyle/>
          <a:p>
            <a:fld id="{1B48597D-4B55-48CD-A0E0-C599936FD6D0}" type="datetimeFigureOut">
              <a:rPr lang="en-US" smtClean="0"/>
              <a:t>4/7/2021</a:t>
            </a:fld>
            <a:endParaRPr lang="en-US"/>
          </a:p>
        </p:txBody>
      </p:sp>
      <p:sp>
        <p:nvSpPr>
          <p:cNvPr id="8" name="Footer Placeholder 7">
            <a:extLst>
              <a:ext uri="{FF2B5EF4-FFF2-40B4-BE49-F238E27FC236}">
                <a16:creationId xmlns:a16="http://schemas.microsoft.com/office/drawing/2014/main" id="{0F842464-7365-4EAD-8655-B457F914C18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CEA2390-1A3E-4A7A-81CB-54368BC888B0}"/>
              </a:ext>
            </a:extLst>
          </p:cNvPr>
          <p:cNvSpPr>
            <a:spLocks noGrp="1"/>
          </p:cNvSpPr>
          <p:nvPr>
            <p:ph type="sldNum" sz="quarter" idx="12"/>
          </p:nvPr>
        </p:nvSpPr>
        <p:spPr/>
        <p:txBody>
          <a:bodyPr/>
          <a:lstStyle/>
          <a:p>
            <a:fld id="{58CA8AA9-CD10-40E8-8C13-AB29CCDCDD64}" type="slidenum">
              <a:rPr lang="en-US" smtClean="0"/>
              <a:t>‹#›</a:t>
            </a:fld>
            <a:endParaRPr lang="en-US"/>
          </a:p>
        </p:txBody>
      </p:sp>
    </p:spTree>
    <p:extLst>
      <p:ext uri="{BB962C8B-B14F-4D97-AF65-F5344CB8AC3E}">
        <p14:creationId xmlns:p14="http://schemas.microsoft.com/office/powerpoint/2010/main" val="1444525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E2BDB-57E5-4B6F-9FA9-65CDA4DFE3F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0BACD16-2CF2-405E-A198-5B7B4177B69F}"/>
              </a:ext>
            </a:extLst>
          </p:cNvPr>
          <p:cNvSpPr>
            <a:spLocks noGrp="1"/>
          </p:cNvSpPr>
          <p:nvPr>
            <p:ph type="dt" sz="half" idx="10"/>
          </p:nvPr>
        </p:nvSpPr>
        <p:spPr/>
        <p:txBody>
          <a:bodyPr/>
          <a:lstStyle/>
          <a:p>
            <a:fld id="{1B48597D-4B55-48CD-A0E0-C599936FD6D0}" type="datetimeFigureOut">
              <a:rPr lang="en-US" smtClean="0"/>
              <a:t>4/7/2021</a:t>
            </a:fld>
            <a:endParaRPr lang="en-US"/>
          </a:p>
        </p:txBody>
      </p:sp>
      <p:sp>
        <p:nvSpPr>
          <p:cNvPr id="4" name="Footer Placeholder 3">
            <a:extLst>
              <a:ext uri="{FF2B5EF4-FFF2-40B4-BE49-F238E27FC236}">
                <a16:creationId xmlns:a16="http://schemas.microsoft.com/office/drawing/2014/main" id="{898F6B6A-08F6-4FAB-8A51-A9F461E671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D027298-E995-4E21-858D-F35D46DD3774}"/>
              </a:ext>
            </a:extLst>
          </p:cNvPr>
          <p:cNvSpPr>
            <a:spLocks noGrp="1"/>
          </p:cNvSpPr>
          <p:nvPr>
            <p:ph type="sldNum" sz="quarter" idx="12"/>
          </p:nvPr>
        </p:nvSpPr>
        <p:spPr/>
        <p:txBody>
          <a:bodyPr/>
          <a:lstStyle/>
          <a:p>
            <a:fld id="{58CA8AA9-CD10-40E8-8C13-AB29CCDCDD64}" type="slidenum">
              <a:rPr lang="en-US" smtClean="0"/>
              <a:t>‹#›</a:t>
            </a:fld>
            <a:endParaRPr lang="en-US"/>
          </a:p>
        </p:txBody>
      </p:sp>
    </p:spTree>
    <p:extLst>
      <p:ext uri="{BB962C8B-B14F-4D97-AF65-F5344CB8AC3E}">
        <p14:creationId xmlns:p14="http://schemas.microsoft.com/office/powerpoint/2010/main" val="2383871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3E2039-6137-4D7E-B9D6-41EA13CA27B7}"/>
              </a:ext>
            </a:extLst>
          </p:cNvPr>
          <p:cNvSpPr>
            <a:spLocks noGrp="1"/>
          </p:cNvSpPr>
          <p:nvPr>
            <p:ph type="dt" sz="half" idx="10"/>
          </p:nvPr>
        </p:nvSpPr>
        <p:spPr/>
        <p:txBody>
          <a:bodyPr/>
          <a:lstStyle/>
          <a:p>
            <a:fld id="{1B48597D-4B55-48CD-A0E0-C599936FD6D0}" type="datetimeFigureOut">
              <a:rPr lang="en-US" smtClean="0"/>
              <a:t>4/7/2021</a:t>
            </a:fld>
            <a:endParaRPr lang="en-US"/>
          </a:p>
        </p:txBody>
      </p:sp>
      <p:sp>
        <p:nvSpPr>
          <p:cNvPr id="3" name="Footer Placeholder 2">
            <a:extLst>
              <a:ext uri="{FF2B5EF4-FFF2-40B4-BE49-F238E27FC236}">
                <a16:creationId xmlns:a16="http://schemas.microsoft.com/office/drawing/2014/main" id="{E512C838-D0CF-4ACE-90E8-79EDB3A6BD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3E61260-2F83-450F-996B-264FE8B1466C}"/>
              </a:ext>
            </a:extLst>
          </p:cNvPr>
          <p:cNvSpPr>
            <a:spLocks noGrp="1"/>
          </p:cNvSpPr>
          <p:nvPr>
            <p:ph type="sldNum" sz="quarter" idx="12"/>
          </p:nvPr>
        </p:nvSpPr>
        <p:spPr/>
        <p:txBody>
          <a:bodyPr/>
          <a:lstStyle/>
          <a:p>
            <a:fld id="{58CA8AA9-CD10-40E8-8C13-AB29CCDCDD64}" type="slidenum">
              <a:rPr lang="en-US" smtClean="0"/>
              <a:t>‹#›</a:t>
            </a:fld>
            <a:endParaRPr lang="en-US"/>
          </a:p>
        </p:txBody>
      </p:sp>
    </p:spTree>
    <p:extLst>
      <p:ext uri="{BB962C8B-B14F-4D97-AF65-F5344CB8AC3E}">
        <p14:creationId xmlns:p14="http://schemas.microsoft.com/office/powerpoint/2010/main" val="367754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B9E51-D157-4371-BBA1-BC0FD1B1E2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5314A5-E775-408B-B923-028E43AF45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E3F125-5387-46D7-9C62-6130A109DA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2B2B87-20DB-46BC-A401-C96DC0159C82}"/>
              </a:ext>
            </a:extLst>
          </p:cNvPr>
          <p:cNvSpPr>
            <a:spLocks noGrp="1"/>
          </p:cNvSpPr>
          <p:nvPr>
            <p:ph type="dt" sz="half" idx="10"/>
          </p:nvPr>
        </p:nvSpPr>
        <p:spPr/>
        <p:txBody>
          <a:bodyPr/>
          <a:lstStyle/>
          <a:p>
            <a:fld id="{1B48597D-4B55-48CD-A0E0-C599936FD6D0}" type="datetimeFigureOut">
              <a:rPr lang="en-US" smtClean="0"/>
              <a:t>4/7/2021</a:t>
            </a:fld>
            <a:endParaRPr lang="en-US"/>
          </a:p>
        </p:txBody>
      </p:sp>
      <p:sp>
        <p:nvSpPr>
          <p:cNvPr id="6" name="Footer Placeholder 5">
            <a:extLst>
              <a:ext uri="{FF2B5EF4-FFF2-40B4-BE49-F238E27FC236}">
                <a16:creationId xmlns:a16="http://schemas.microsoft.com/office/drawing/2014/main" id="{FC16F0B8-9F9D-43C1-BF80-EC1D120BB5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1A5139-0559-4DDA-BBF1-CADABDCA15D0}"/>
              </a:ext>
            </a:extLst>
          </p:cNvPr>
          <p:cNvSpPr>
            <a:spLocks noGrp="1"/>
          </p:cNvSpPr>
          <p:nvPr>
            <p:ph type="sldNum" sz="quarter" idx="12"/>
          </p:nvPr>
        </p:nvSpPr>
        <p:spPr/>
        <p:txBody>
          <a:bodyPr/>
          <a:lstStyle/>
          <a:p>
            <a:fld id="{58CA8AA9-CD10-40E8-8C13-AB29CCDCDD64}" type="slidenum">
              <a:rPr lang="en-US" smtClean="0"/>
              <a:t>‹#›</a:t>
            </a:fld>
            <a:endParaRPr lang="en-US"/>
          </a:p>
        </p:txBody>
      </p:sp>
    </p:spTree>
    <p:extLst>
      <p:ext uri="{BB962C8B-B14F-4D97-AF65-F5344CB8AC3E}">
        <p14:creationId xmlns:p14="http://schemas.microsoft.com/office/powerpoint/2010/main" val="2512323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B23B6-FA4B-422E-B83B-DCCB6D8348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A9164FE-F7DD-4778-BD45-926F56B3F5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A276823-7D3E-4756-AB08-55F55883AE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32415B-003D-4CFC-8FD7-1CEC8C7004D7}"/>
              </a:ext>
            </a:extLst>
          </p:cNvPr>
          <p:cNvSpPr>
            <a:spLocks noGrp="1"/>
          </p:cNvSpPr>
          <p:nvPr>
            <p:ph type="dt" sz="half" idx="10"/>
          </p:nvPr>
        </p:nvSpPr>
        <p:spPr/>
        <p:txBody>
          <a:bodyPr/>
          <a:lstStyle/>
          <a:p>
            <a:fld id="{1B48597D-4B55-48CD-A0E0-C599936FD6D0}" type="datetimeFigureOut">
              <a:rPr lang="en-US" smtClean="0"/>
              <a:t>4/7/2021</a:t>
            </a:fld>
            <a:endParaRPr lang="en-US"/>
          </a:p>
        </p:txBody>
      </p:sp>
      <p:sp>
        <p:nvSpPr>
          <p:cNvPr id="6" name="Footer Placeholder 5">
            <a:extLst>
              <a:ext uri="{FF2B5EF4-FFF2-40B4-BE49-F238E27FC236}">
                <a16:creationId xmlns:a16="http://schemas.microsoft.com/office/drawing/2014/main" id="{813D43FB-5BE6-4F74-AD75-80261938C6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65EC33-2BDE-4727-BCD8-CFAA0735383B}"/>
              </a:ext>
            </a:extLst>
          </p:cNvPr>
          <p:cNvSpPr>
            <a:spLocks noGrp="1"/>
          </p:cNvSpPr>
          <p:nvPr>
            <p:ph type="sldNum" sz="quarter" idx="12"/>
          </p:nvPr>
        </p:nvSpPr>
        <p:spPr/>
        <p:txBody>
          <a:bodyPr/>
          <a:lstStyle/>
          <a:p>
            <a:fld id="{58CA8AA9-CD10-40E8-8C13-AB29CCDCDD64}" type="slidenum">
              <a:rPr lang="en-US" smtClean="0"/>
              <a:t>‹#›</a:t>
            </a:fld>
            <a:endParaRPr lang="en-US"/>
          </a:p>
        </p:txBody>
      </p:sp>
    </p:spTree>
    <p:extLst>
      <p:ext uri="{BB962C8B-B14F-4D97-AF65-F5344CB8AC3E}">
        <p14:creationId xmlns:p14="http://schemas.microsoft.com/office/powerpoint/2010/main" val="3583253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2F2F8-2E05-4FC3-8DA3-623C5A54E3B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EA1D0A-6F02-45AA-9269-33DD92480B6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7C6E2-5B07-4BD0-8B2B-C5B5313927E4}"/>
              </a:ext>
            </a:extLst>
          </p:cNvPr>
          <p:cNvSpPr>
            <a:spLocks noGrp="1"/>
          </p:cNvSpPr>
          <p:nvPr>
            <p:ph type="dt" sz="half" idx="10"/>
          </p:nvPr>
        </p:nvSpPr>
        <p:spPr/>
        <p:txBody>
          <a:bodyPr/>
          <a:lstStyle/>
          <a:p>
            <a:fld id="{1B48597D-4B55-48CD-A0E0-C599936FD6D0}" type="datetimeFigureOut">
              <a:rPr lang="en-US" smtClean="0"/>
              <a:t>4/7/2021</a:t>
            </a:fld>
            <a:endParaRPr lang="en-US"/>
          </a:p>
        </p:txBody>
      </p:sp>
      <p:sp>
        <p:nvSpPr>
          <p:cNvPr id="5" name="Footer Placeholder 4">
            <a:extLst>
              <a:ext uri="{FF2B5EF4-FFF2-40B4-BE49-F238E27FC236}">
                <a16:creationId xmlns:a16="http://schemas.microsoft.com/office/drawing/2014/main" id="{10C3CE94-548F-46A8-A279-F58B4854B5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C69115-07BF-4AD4-9838-9CB11008BF8D}"/>
              </a:ext>
            </a:extLst>
          </p:cNvPr>
          <p:cNvSpPr>
            <a:spLocks noGrp="1"/>
          </p:cNvSpPr>
          <p:nvPr>
            <p:ph type="sldNum" sz="quarter" idx="12"/>
          </p:nvPr>
        </p:nvSpPr>
        <p:spPr/>
        <p:txBody>
          <a:bodyPr/>
          <a:lstStyle/>
          <a:p>
            <a:fld id="{58CA8AA9-CD10-40E8-8C13-AB29CCDCDD64}" type="slidenum">
              <a:rPr lang="en-US" smtClean="0"/>
              <a:t>‹#›</a:t>
            </a:fld>
            <a:endParaRPr lang="en-US"/>
          </a:p>
        </p:txBody>
      </p:sp>
    </p:spTree>
    <p:extLst>
      <p:ext uri="{BB962C8B-B14F-4D97-AF65-F5344CB8AC3E}">
        <p14:creationId xmlns:p14="http://schemas.microsoft.com/office/powerpoint/2010/main" val="3761814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FA2EA2-6CF4-46D5-B327-525AC8DFF35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B5E4554-9FD3-4130-BF9E-11BD89A837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C0B6F7-9684-47C3-B424-A3514264ACA9}"/>
              </a:ext>
            </a:extLst>
          </p:cNvPr>
          <p:cNvSpPr>
            <a:spLocks noGrp="1"/>
          </p:cNvSpPr>
          <p:nvPr>
            <p:ph type="dt" sz="half" idx="10"/>
          </p:nvPr>
        </p:nvSpPr>
        <p:spPr/>
        <p:txBody>
          <a:bodyPr/>
          <a:lstStyle/>
          <a:p>
            <a:fld id="{1B48597D-4B55-48CD-A0E0-C599936FD6D0}" type="datetimeFigureOut">
              <a:rPr lang="en-US" smtClean="0"/>
              <a:t>4/7/2021</a:t>
            </a:fld>
            <a:endParaRPr lang="en-US"/>
          </a:p>
        </p:txBody>
      </p:sp>
      <p:sp>
        <p:nvSpPr>
          <p:cNvPr id="5" name="Footer Placeholder 4">
            <a:extLst>
              <a:ext uri="{FF2B5EF4-FFF2-40B4-BE49-F238E27FC236}">
                <a16:creationId xmlns:a16="http://schemas.microsoft.com/office/drawing/2014/main" id="{DB547197-43F9-4ACB-9283-C10F39EA99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125295-0CE4-4473-8CE7-98A139A09F5C}"/>
              </a:ext>
            </a:extLst>
          </p:cNvPr>
          <p:cNvSpPr>
            <a:spLocks noGrp="1"/>
          </p:cNvSpPr>
          <p:nvPr>
            <p:ph type="sldNum" sz="quarter" idx="12"/>
          </p:nvPr>
        </p:nvSpPr>
        <p:spPr/>
        <p:txBody>
          <a:bodyPr/>
          <a:lstStyle/>
          <a:p>
            <a:fld id="{58CA8AA9-CD10-40E8-8C13-AB29CCDCDD64}" type="slidenum">
              <a:rPr lang="en-US" smtClean="0"/>
              <a:t>‹#›</a:t>
            </a:fld>
            <a:endParaRPr lang="en-US"/>
          </a:p>
        </p:txBody>
      </p:sp>
    </p:spTree>
    <p:extLst>
      <p:ext uri="{BB962C8B-B14F-4D97-AF65-F5344CB8AC3E}">
        <p14:creationId xmlns:p14="http://schemas.microsoft.com/office/powerpoint/2010/main" val="2118846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E26DCB-621B-4130-B4AD-575A529DDB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C05899D-2209-4DFE-BED5-BC5FF8D3FE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F84EF9-5AE4-4C54-AC96-8517845515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48597D-4B55-48CD-A0E0-C599936FD6D0}" type="datetimeFigureOut">
              <a:rPr lang="en-US" smtClean="0"/>
              <a:t>4/7/2021</a:t>
            </a:fld>
            <a:endParaRPr lang="en-US"/>
          </a:p>
        </p:txBody>
      </p:sp>
      <p:sp>
        <p:nvSpPr>
          <p:cNvPr id="5" name="Footer Placeholder 4">
            <a:extLst>
              <a:ext uri="{FF2B5EF4-FFF2-40B4-BE49-F238E27FC236}">
                <a16:creationId xmlns:a16="http://schemas.microsoft.com/office/drawing/2014/main" id="{B7E98540-5A7A-4FB5-A7E0-859C3134E8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5F7D269-8670-427C-A9ED-34427656D7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CA8AA9-CD10-40E8-8C13-AB29CCDCDD64}" type="slidenum">
              <a:rPr lang="en-US" smtClean="0"/>
              <a:t>‹#›</a:t>
            </a:fld>
            <a:endParaRPr lang="en-US"/>
          </a:p>
        </p:txBody>
      </p:sp>
    </p:spTree>
    <p:extLst>
      <p:ext uri="{BB962C8B-B14F-4D97-AF65-F5344CB8AC3E}">
        <p14:creationId xmlns:p14="http://schemas.microsoft.com/office/powerpoint/2010/main" val="7758156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docs.google.com/document/d/1zRDQzEfFe_jN-9eSPfJ1LD_iX5rali7RZqFvKBzWcRc/edit?usp=sharin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75DA9-5A8A-4DA0-9139-EB7F16303140}"/>
              </a:ext>
            </a:extLst>
          </p:cNvPr>
          <p:cNvSpPr>
            <a:spLocks noGrp="1"/>
          </p:cNvSpPr>
          <p:nvPr>
            <p:ph type="ctrTitle"/>
          </p:nvPr>
        </p:nvSpPr>
        <p:spPr>
          <a:xfrm>
            <a:off x="3911047" y="1122363"/>
            <a:ext cx="7146235" cy="4378946"/>
          </a:xfrm>
        </p:spPr>
        <p:txBody>
          <a:bodyPr>
            <a:normAutofit/>
          </a:bodyPr>
          <a:lstStyle/>
          <a:p>
            <a:r>
              <a:rPr lang="en-GB" sz="6000" b="1" dirty="0">
                <a:solidFill>
                  <a:srgbClr val="000000"/>
                </a:solidFill>
                <a:effectLst/>
                <a:latin typeface="Calibri" panose="020F0502020204030204" pitchFamily="34" charset="0"/>
                <a:ea typeface="Times New Roman" panose="02020603050405020304" pitchFamily="18" charset="0"/>
              </a:rPr>
              <a:t>Going Beyond </a:t>
            </a:r>
            <a:r>
              <a:rPr lang="en-GB" b="1" dirty="0">
                <a:solidFill>
                  <a:srgbClr val="000000"/>
                </a:solidFill>
                <a:latin typeface="Calibri" panose="020F0502020204030204" pitchFamily="34" charset="0"/>
                <a:ea typeface="Times New Roman" panose="02020603050405020304" pitchFamily="18" charset="0"/>
              </a:rPr>
              <a:t>A</a:t>
            </a:r>
            <a:r>
              <a:rPr lang="en-GB" sz="6000" b="1" dirty="0">
                <a:solidFill>
                  <a:srgbClr val="000000"/>
                </a:solidFill>
                <a:effectLst/>
                <a:latin typeface="Calibri" panose="020F0502020204030204" pitchFamily="34" charset="0"/>
                <a:ea typeface="Times New Roman" panose="02020603050405020304" pitchFamily="18" charset="0"/>
              </a:rPr>
              <a:t>llyship: Allies, Accomplices, and Co-conspirators</a:t>
            </a:r>
            <a:endParaRPr lang="en-US" b="1" dirty="0"/>
          </a:p>
        </p:txBody>
      </p:sp>
      <p:pic>
        <p:nvPicPr>
          <p:cNvPr id="5" name="Picture 4">
            <a:extLst>
              <a:ext uri="{FF2B5EF4-FFF2-40B4-BE49-F238E27FC236}">
                <a16:creationId xmlns:a16="http://schemas.microsoft.com/office/drawing/2014/main" id="{1A380E22-4F39-4D42-8717-DC0245CC74D9}"/>
              </a:ext>
            </a:extLst>
          </p:cNvPr>
          <p:cNvPicPr>
            <a:picLocks noChangeAspect="1"/>
          </p:cNvPicPr>
          <p:nvPr/>
        </p:nvPicPr>
        <p:blipFill>
          <a:blip r:embed="rId2"/>
          <a:stretch>
            <a:fillRect/>
          </a:stretch>
        </p:blipFill>
        <p:spPr>
          <a:xfrm>
            <a:off x="-527353" y="3086704"/>
            <a:ext cx="4102705" cy="4102705"/>
          </a:xfrm>
          <a:prstGeom prst="rect">
            <a:avLst/>
          </a:prstGeom>
        </p:spPr>
      </p:pic>
    </p:spTree>
    <p:extLst>
      <p:ext uri="{BB962C8B-B14F-4D97-AF65-F5344CB8AC3E}">
        <p14:creationId xmlns:p14="http://schemas.microsoft.com/office/powerpoint/2010/main" val="2550012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B9E15-CFED-41E8-8366-1CDB7CF36832}"/>
              </a:ext>
            </a:extLst>
          </p:cNvPr>
          <p:cNvSpPr>
            <a:spLocks noGrp="1"/>
          </p:cNvSpPr>
          <p:nvPr>
            <p:ph type="title"/>
          </p:nvPr>
        </p:nvSpPr>
        <p:spPr/>
        <p:txBody>
          <a:bodyPr/>
          <a:lstStyle/>
          <a:p>
            <a:r>
              <a:rPr lang="en-US" dirty="0"/>
              <a:t>Allies</a:t>
            </a:r>
            <a:endParaRPr lang="en-GB" dirty="0"/>
          </a:p>
        </p:txBody>
      </p:sp>
      <p:sp>
        <p:nvSpPr>
          <p:cNvPr id="4" name="Content Placeholder 3">
            <a:extLst>
              <a:ext uri="{FF2B5EF4-FFF2-40B4-BE49-F238E27FC236}">
                <a16:creationId xmlns:a16="http://schemas.microsoft.com/office/drawing/2014/main" id="{D7C755CE-DF97-4630-AFE1-45F3879B95D7}"/>
              </a:ext>
            </a:extLst>
          </p:cNvPr>
          <p:cNvSpPr>
            <a:spLocks noGrp="1"/>
          </p:cNvSpPr>
          <p:nvPr>
            <p:ph idx="1"/>
          </p:nvPr>
        </p:nvSpPr>
        <p:spPr/>
        <p:txBody>
          <a:bodyPr>
            <a:normAutofit/>
          </a:bodyPr>
          <a:lstStyle/>
          <a:p>
            <a:pPr marL="0" indent="0">
              <a:buNone/>
            </a:pPr>
            <a:r>
              <a:rPr lang="en-US" dirty="0">
                <a:solidFill>
                  <a:srgbClr val="292929"/>
                </a:solidFill>
                <a:latin typeface="charter"/>
              </a:rPr>
              <a:t>“An ally is someone from a nonmarginalized group who uses their privilege to advocate for a marginalized group. They transfer the benefits of their privilege to those who lack it.” (Phillips, 2020)</a:t>
            </a:r>
          </a:p>
          <a:p>
            <a:pPr marL="0" indent="0">
              <a:buNone/>
            </a:pPr>
            <a:endParaRPr lang="en-GB" dirty="0"/>
          </a:p>
          <a:p>
            <a:pPr marL="0" indent="0">
              <a:buNone/>
            </a:pPr>
            <a:r>
              <a:rPr lang="en-US" dirty="0"/>
              <a:t>“Allies are members of the advantaged group who act against the oppression(s) from which they derive power, privilege, and acceptance. Their role as change agents, working with other privileged group members or in coalition with targeted group members to challenge systems of oppression, is an essential aspect of eliminating inequality.” (Adams, Bell, &amp; Griffin, 2007, p. 47)</a:t>
            </a:r>
          </a:p>
          <a:p>
            <a:pPr marL="0" indent="0">
              <a:buNone/>
            </a:pPr>
            <a:endParaRPr lang="en-US" b="0" i="0" dirty="0">
              <a:solidFill>
                <a:srgbClr val="292929"/>
              </a:solidFill>
              <a:effectLst/>
              <a:latin typeface="charter"/>
            </a:endParaRPr>
          </a:p>
          <a:p>
            <a:pPr marL="0" indent="0">
              <a:buNone/>
            </a:pPr>
            <a:endParaRPr lang="en-GB" dirty="0"/>
          </a:p>
        </p:txBody>
      </p:sp>
    </p:spTree>
    <p:extLst>
      <p:ext uri="{BB962C8B-B14F-4D97-AF65-F5344CB8AC3E}">
        <p14:creationId xmlns:p14="http://schemas.microsoft.com/office/powerpoint/2010/main" val="3826275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A84B152-3496-4C52-AF08-97AFFC09DD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154F2130-4D91-45F9-90E8-86D0585664D9}"/>
              </a:ext>
            </a:extLst>
          </p:cNvPr>
          <p:cNvSpPr>
            <a:spLocks noGrp="1"/>
          </p:cNvSpPr>
          <p:nvPr>
            <p:ph type="title"/>
          </p:nvPr>
        </p:nvSpPr>
        <p:spPr>
          <a:xfrm>
            <a:off x="838201" y="365125"/>
            <a:ext cx="5393360" cy="1325563"/>
          </a:xfrm>
        </p:spPr>
        <p:txBody>
          <a:bodyPr vert="horz" lIns="91440" tIns="45720" rIns="91440" bIns="45720" rtlCol="0" anchor="ctr">
            <a:normAutofit/>
          </a:bodyPr>
          <a:lstStyle/>
          <a:p>
            <a:r>
              <a:rPr lang="en-US" dirty="0"/>
              <a:t>Performative Allyship </a:t>
            </a:r>
            <a:endParaRPr lang="en-US"/>
          </a:p>
        </p:txBody>
      </p:sp>
      <p:sp>
        <p:nvSpPr>
          <p:cNvPr id="73" name="Freeform: Shape 72">
            <a:extLst>
              <a:ext uri="{FF2B5EF4-FFF2-40B4-BE49-F238E27FC236}">
                <a16:creationId xmlns:a16="http://schemas.microsoft.com/office/drawing/2014/main" id="{6B2ADB95-0FA3-4BD7-A8AC-89D014A8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6F9015A0-9CDE-44EB-80E5-DD1E5AB2BE78}"/>
              </a:ext>
            </a:extLst>
          </p:cNvPr>
          <p:cNvSpPr>
            <a:spLocks noGrp="1"/>
          </p:cNvSpPr>
          <p:nvPr>
            <p:ph sz="half" idx="1"/>
          </p:nvPr>
        </p:nvSpPr>
        <p:spPr>
          <a:xfrm>
            <a:off x="838200" y="1825625"/>
            <a:ext cx="5393361" cy="4351338"/>
          </a:xfrm>
        </p:spPr>
        <p:txBody>
          <a:bodyPr vert="horz" lIns="91440" tIns="45720" rIns="91440" bIns="45720" rtlCol="0">
            <a:normAutofit/>
          </a:bodyPr>
          <a:lstStyle/>
          <a:p>
            <a:pPr marL="0" indent="0">
              <a:buNone/>
            </a:pPr>
            <a:r>
              <a:rPr lang="en-US" sz="2400" b="0" i="0" dirty="0">
                <a:effectLst/>
              </a:rPr>
              <a:t>“Performative allyship is when someone from that same nonmarginalized group professes support and solidarity with a marginalized group in a way that either isn’t helpful or that actively harms that group. Performative allyship usually involves the “ally” receiving some kind of reward — on social media, it’s that virtual pat on the back for being a “good person” or “on the right side.”” (</a:t>
            </a:r>
            <a:r>
              <a:rPr lang="en-US" sz="2400" dirty="0"/>
              <a:t>Phillips, 2020)</a:t>
            </a:r>
          </a:p>
        </p:txBody>
      </p:sp>
      <p:sp>
        <p:nvSpPr>
          <p:cNvPr id="75" name="Oval 74">
            <a:extLst>
              <a:ext uri="{FF2B5EF4-FFF2-40B4-BE49-F238E27FC236}">
                <a16:creationId xmlns:a16="http://schemas.microsoft.com/office/drawing/2014/main" id="{C924DBCE-E731-4B22-8181-A39C1D862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630884" cy="630884"/>
          </a:xfrm>
          <a:prstGeom prst="ellipse">
            <a:avLst/>
          </a:prstGeom>
          <a:no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Freeform: Shape 76">
            <a:extLst>
              <a:ext uri="{FF2B5EF4-FFF2-40B4-BE49-F238E27FC236}">
                <a16:creationId xmlns:a16="http://schemas.microsoft.com/office/drawing/2014/main" id="{4CBF9756-6AC8-4C65-84DF-56FBFFA1D8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0227"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pic>
        <p:nvPicPr>
          <p:cNvPr id="2050" name="Picture 2" descr="Why You Should Use Hashtags. Hashtags were created in 2007 on… | by  Randalyn Hill | Marketing And Growth Hacking">
            <a:extLst>
              <a:ext uri="{FF2B5EF4-FFF2-40B4-BE49-F238E27FC236}">
                <a16:creationId xmlns:a16="http://schemas.microsoft.com/office/drawing/2014/main" id="{EAAA4CA6-527B-44CD-8E71-B283512BE2F4}"/>
              </a:ext>
            </a:extLst>
          </p:cNvPr>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r="5" b="5"/>
          <a:stretch/>
        </p:blipFill>
        <p:spPr bwMode="auto">
          <a:xfrm>
            <a:off x="7751975" y="1075239"/>
            <a:ext cx="4128603" cy="4128603"/>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
        <p:nvSpPr>
          <p:cNvPr id="79" name="Freeform: Shape 78">
            <a:extLst>
              <a:ext uri="{FF2B5EF4-FFF2-40B4-BE49-F238E27FC236}">
                <a16:creationId xmlns:a16="http://schemas.microsoft.com/office/drawing/2014/main" id="{2D385988-EAAF-4C27-AF8A-2BFBECAF3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81" name="Straight Connector 80">
            <a:extLst>
              <a:ext uri="{FF2B5EF4-FFF2-40B4-BE49-F238E27FC236}">
                <a16:creationId xmlns:a16="http://schemas.microsoft.com/office/drawing/2014/main" id="{43621FD4-D14D-45D5-9A57-9A2DE5EA59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83" name="Freeform: Shape 82">
            <a:extLst>
              <a:ext uri="{FF2B5EF4-FFF2-40B4-BE49-F238E27FC236}">
                <a16:creationId xmlns:a16="http://schemas.microsoft.com/office/drawing/2014/main" id="{B621D332-7329-4994-8836-C429A51B7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5" name="Freeform: Shape 84">
            <a:extLst>
              <a:ext uri="{FF2B5EF4-FFF2-40B4-BE49-F238E27FC236}">
                <a16:creationId xmlns:a16="http://schemas.microsoft.com/office/drawing/2014/main" id="{2D20F754-35A9-4508-BE3C-C59996D143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1637119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74697-2809-40EF-A0F2-90C6C1F9EB93}"/>
              </a:ext>
            </a:extLst>
          </p:cNvPr>
          <p:cNvSpPr>
            <a:spLocks noGrp="1"/>
          </p:cNvSpPr>
          <p:nvPr>
            <p:ph type="title"/>
          </p:nvPr>
        </p:nvSpPr>
        <p:spPr/>
        <p:txBody>
          <a:bodyPr/>
          <a:lstStyle/>
          <a:p>
            <a:r>
              <a:rPr lang="en-US" dirty="0"/>
              <a:t>Accomplices </a:t>
            </a:r>
            <a:endParaRPr lang="en-GB" dirty="0"/>
          </a:p>
        </p:txBody>
      </p:sp>
      <p:graphicFrame>
        <p:nvGraphicFramePr>
          <p:cNvPr id="5" name="Content Placeholder 4">
            <a:extLst>
              <a:ext uri="{FF2B5EF4-FFF2-40B4-BE49-F238E27FC236}">
                <a16:creationId xmlns:a16="http://schemas.microsoft.com/office/drawing/2014/main" id="{2ADC97AA-5312-43A1-A5F7-FA54B03B2323}"/>
              </a:ext>
            </a:extLst>
          </p:cNvPr>
          <p:cNvGraphicFramePr>
            <a:graphicFrameLocks noGrp="1"/>
          </p:cNvGraphicFramePr>
          <p:nvPr>
            <p:ph sz="half" idx="1"/>
            <p:extLst>
              <p:ext uri="{D42A27DB-BD31-4B8C-83A1-F6EECF244321}">
                <p14:modId xmlns:p14="http://schemas.microsoft.com/office/powerpoint/2010/main" val="746589697"/>
              </p:ext>
            </p:extLst>
          </p:nvPr>
        </p:nvGraphicFramePr>
        <p:xfrm>
          <a:off x="838200" y="1825625"/>
          <a:ext cx="5181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ontent Placeholder 3">
            <a:extLst>
              <a:ext uri="{FF2B5EF4-FFF2-40B4-BE49-F238E27FC236}">
                <a16:creationId xmlns:a16="http://schemas.microsoft.com/office/drawing/2014/main" id="{E395676C-016B-44BD-BD80-7719A2382821}"/>
              </a:ext>
            </a:extLst>
          </p:cNvPr>
          <p:cNvSpPr>
            <a:spLocks noGrp="1"/>
          </p:cNvSpPr>
          <p:nvPr>
            <p:ph sz="half" idx="2"/>
          </p:nvPr>
        </p:nvSpPr>
        <p:spPr>
          <a:xfrm>
            <a:off x="6810374" y="1825625"/>
            <a:ext cx="4543425" cy="4351338"/>
          </a:xfrm>
        </p:spPr>
        <p:txBody>
          <a:bodyPr>
            <a:normAutofit/>
          </a:bodyPr>
          <a:lstStyle/>
          <a:p>
            <a:pPr marL="0" indent="0">
              <a:buNone/>
            </a:pPr>
            <a:r>
              <a:rPr lang="en-US" sz="3200" b="0" i="0" dirty="0">
                <a:solidFill>
                  <a:srgbClr val="2F2E2E"/>
                </a:solidFill>
                <a:effectLst/>
              </a:rPr>
              <a:t>The actions of an accomplice are meant to directly challenge institutionalized racism, colonization, and White supremacy by blocking or impeding racist people, policies, and structures.</a:t>
            </a:r>
            <a:endParaRPr lang="en-GB" sz="3200" dirty="0"/>
          </a:p>
        </p:txBody>
      </p:sp>
    </p:spTree>
    <p:extLst>
      <p:ext uri="{BB962C8B-B14F-4D97-AF65-F5344CB8AC3E}">
        <p14:creationId xmlns:p14="http://schemas.microsoft.com/office/powerpoint/2010/main" val="29144647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9F3C5-7C46-4A56-9B1E-16C006CE2436}"/>
              </a:ext>
            </a:extLst>
          </p:cNvPr>
          <p:cNvSpPr>
            <a:spLocks noGrp="1"/>
          </p:cNvSpPr>
          <p:nvPr>
            <p:ph type="title"/>
          </p:nvPr>
        </p:nvSpPr>
        <p:spPr>
          <a:xfrm>
            <a:off x="4965430" y="629268"/>
            <a:ext cx="6586491" cy="1286160"/>
          </a:xfrm>
        </p:spPr>
        <p:txBody>
          <a:bodyPr vert="horz" lIns="91440" tIns="45720" rIns="91440" bIns="45720" rtlCol="0" anchor="b">
            <a:normAutofit/>
          </a:bodyPr>
          <a:lstStyle/>
          <a:p>
            <a:r>
              <a:rPr lang="en-US" sz="4400"/>
              <a:t>Co-conspirators</a:t>
            </a:r>
          </a:p>
        </p:txBody>
      </p:sp>
      <p:sp>
        <p:nvSpPr>
          <p:cNvPr id="3" name="Content Placeholder 2">
            <a:extLst>
              <a:ext uri="{FF2B5EF4-FFF2-40B4-BE49-F238E27FC236}">
                <a16:creationId xmlns:a16="http://schemas.microsoft.com/office/drawing/2014/main" id="{178D0591-516F-4B27-9F32-ADD788D9BFA2}"/>
              </a:ext>
            </a:extLst>
          </p:cNvPr>
          <p:cNvSpPr>
            <a:spLocks noGrp="1"/>
          </p:cNvSpPr>
          <p:nvPr>
            <p:ph idx="1"/>
          </p:nvPr>
        </p:nvSpPr>
        <p:spPr>
          <a:xfrm>
            <a:off x="4965431" y="2438400"/>
            <a:ext cx="6727956" cy="4310265"/>
          </a:xfrm>
        </p:spPr>
        <p:txBody>
          <a:bodyPr vert="horz" lIns="91440" tIns="45720" rIns="91440" bIns="45720" rtlCol="0">
            <a:normAutofit fontScale="92500"/>
          </a:bodyPr>
          <a:lstStyle/>
          <a:p>
            <a:pPr marL="0" indent="0">
              <a:spcBef>
                <a:spcPts val="0"/>
              </a:spcBef>
              <a:spcAft>
                <a:spcPts val="1200"/>
              </a:spcAft>
              <a:buNone/>
            </a:pPr>
            <a:r>
              <a:rPr lang="en-US" sz="2300" dirty="0">
                <a:effectLst/>
              </a:rPr>
              <a:t>“I am not interested in white allies. What we need are co-conspirators. The definition of allyship is to mutually benefit and support. Black people are not obligated to provide support to people who are dominant. We are not working together on a mutual goal. My goal is to live. You don’t have that same goal. What I need is for people to come and work with us in the trenches and be there alongside us. It’s not about being on the outside and saying ‘yes, I support you!’ It’s about ‘not only do I support you, but I am here with you, I am rolling up my sleeves. What do I need to do?” </a:t>
            </a:r>
          </a:p>
          <a:p>
            <a:pPr marL="0" indent="0">
              <a:spcBef>
                <a:spcPts val="0"/>
              </a:spcBef>
              <a:spcAft>
                <a:spcPts val="1200"/>
              </a:spcAft>
              <a:buNone/>
            </a:pPr>
            <a:r>
              <a:rPr lang="en-US" sz="2300" i="1" dirty="0" err="1">
                <a:effectLst/>
              </a:rPr>
              <a:t>Feminista</a:t>
            </a:r>
            <a:r>
              <a:rPr lang="en-US" sz="2300" i="1" dirty="0">
                <a:effectLst/>
              </a:rPr>
              <a:t> Jones, activist and the author of "Reclaiming Our Space--How Black Feminists are Changing the World from the Tweets to the Streets."</a:t>
            </a:r>
          </a:p>
          <a:p>
            <a:pPr marL="0"/>
            <a:endParaRPr lang="en-US" sz="2000" dirty="0"/>
          </a:p>
        </p:txBody>
      </p:sp>
      <p:pic>
        <p:nvPicPr>
          <p:cNvPr id="1026" name="Picture 2" descr="Feminista Jones – Medium">
            <a:extLst>
              <a:ext uri="{FF2B5EF4-FFF2-40B4-BE49-F238E27FC236}">
                <a16:creationId xmlns:a16="http://schemas.microsoft.com/office/drawing/2014/main" id="{A151348B-0357-4171-9656-1F7B52AA1D7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993" r="16244"/>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71" name="Straight Connector 7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FF67D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8451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993787D9-1E0B-40AB-8D6E-43C0CE90B171}"/>
              </a:ext>
            </a:extLst>
          </p:cNvPr>
          <p:cNvGraphicFramePr>
            <a:graphicFrameLocks noGrp="1"/>
          </p:cNvGraphicFramePr>
          <p:nvPr>
            <p:ph idx="1"/>
            <p:extLst>
              <p:ext uri="{D42A27DB-BD31-4B8C-83A1-F6EECF244321}">
                <p14:modId xmlns:p14="http://schemas.microsoft.com/office/powerpoint/2010/main" val="2118020204"/>
              </p:ext>
            </p:extLst>
          </p:nvPr>
        </p:nvGraphicFramePr>
        <p:xfrm>
          <a:off x="928688" y="1054100"/>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ctangle: Rounded Corners 1">
            <a:extLst>
              <a:ext uri="{FF2B5EF4-FFF2-40B4-BE49-F238E27FC236}">
                <a16:creationId xmlns:a16="http://schemas.microsoft.com/office/drawing/2014/main" id="{ECB46AFB-4BA7-44EF-946C-751503B3495F}"/>
              </a:ext>
            </a:extLst>
          </p:cNvPr>
          <p:cNvSpPr/>
          <p:nvPr/>
        </p:nvSpPr>
        <p:spPr>
          <a:xfrm>
            <a:off x="1245090" y="5613627"/>
            <a:ext cx="2957513" cy="101441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Rounded Corners 3">
            <a:extLst>
              <a:ext uri="{FF2B5EF4-FFF2-40B4-BE49-F238E27FC236}">
                <a16:creationId xmlns:a16="http://schemas.microsoft.com/office/drawing/2014/main" id="{36DD9AAB-48BE-49AC-BB71-E81F8349555C}"/>
              </a:ext>
            </a:extLst>
          </p:cNvPr>
          <p:cNvSpPr/>
          <p:nvPr/>
        </p:nvSpPr>
        <p:spPr>
          <a:xfrm>
            <a:off x="4707731" y="5613627"/>
            <a:ext cx="2957513" cy="101441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2CD184C2-2839-4588-8B16-9E1E968A8C3F}"/>
              </a:ext>
            </a:extLst>
          </p:cNvPr>
          <p:cNvSpPr/>
          <p:nvPr/>
        </p:nvSpPr>
        <p:spPr>
          <a:xfrm>
            <a:off x="8111974" y="5613627"/>
            <a:ext cx="2957513" cy="101441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51E6C25C-68DE-463A-839F-A021582786B3}"/>
              </a:ext>
            </a:extLst>
          </p:cNvPr>
          <p:cNvSpPr txBox="1"/>
          <p:nvPr/>
        </p:nvSpPr>
        <p:spPr>
          <a:xfrm>
            <a:off x="1417562" y="5786362"/>
            <a:ext cx="2612571" cy="646331"/>
          </a:xfrm>
          <a:prstGeom prst="rect">
            <a:avLst/>
          </a:prstGeom>
          <a:noFill/>
        </p:spPr>
        <p:txBody>
          <a:bodyPr wrap="square" rtlCol="0">
            <a:spAutoFit/>
          </a:bodyPr>
          <a:lstStyle/>
          <a:p>
            <a:pPr algn="ctr"/>
            <a:r>
              <a:rPr lang="en-US" dirty="0"/>
              <a:t>Listen to the voices of BIPOC community </a:t>
            </a:r>
            <a:endParaRPr lang="en-GB" dirty="0"/>
          </a:p>
        </p:txBody>
      </p:sp>
      <p:sp>
        <p:nvSpPr>
          <p:cNvPr id="8" name="TextBox 7">
            <a:extLst>
              <a:ext uri="{FF2B5EF4-FFF2-40B4-BE49-F238E27FC236}">
                <a16:creationId xmlns:a16="http://schemas.microsoft.com/office/drawing/2014/main" id="{AEBFB41C-490A-4D79-B245-E2D564A13FE5}"/>
              </a:ext>
            </a:extLst>
          </p:cNvPr>
          <p:cNvSpPr txBox="1"/>
          <p:nvPr/>
        </p:nvSpPr>
        <p:spPr>
          <a:xfrm>
            <a:off x="4880201" y="5924861"/>
            <a:ext cx="2612571" cy="369332"/>
          </a:xfrm>
          <a:prstGeom prst="rect">
            <a:avLst/>
          </a:prstGeom>
          <a:noFill/>
        </p:spPr>
        <p:txBody>
          <a:bodyPr wrap="square" rtlCol="0">
            <a:spAutoFit/>
          </a:bodyPr>
          <a:lstStyle/>
          <a:p>
            <a:pPr algn="ctr"/>
            <a:r>
              <a:rPr lang="en-US" dirty="0"/>
              <a:t>Act in solidarity</a:t>
            </a:r>
            <a:endParaRPr lang="en-GB" dirty="0"/>
          </a:p>
        </p:txBody>
      </p:sp>
      <p:sp>
        <p:nvSpPr>
          <p:cNvPr id="6" name="TextBox 5">
            <a:extLst>
              <a:ext uri="{FF2B5EF4-FFF2-40B4-BE49-F238E27FC236}">
                <a16:creationId xmlns:a16="http://schemas.microsoft.com/office/drawing/2014/main" id="{D56AB988-72CA-4D77-9E9E-CD194B7A4AB0}"/>
              </a:ext>
            </a:extLst>
          </p:cNvPr>
          <p:cNvSpPr txBox="1"/>
          <p:nvPr/>
        </p:nvSpPr>
        <p:spPr>
          <a:xfrm>
            <a:off x="8442475" y="5803900"/>
            <a:ext cx="2380343" cy="646331"/>
          </a:xfrm>
          <a:prstGeom prst="rect">
            <a:avLst/>
          </a:prstGeom>
          <a:noFill/>
        </p:spPr>
        <p:txBody>
          <a:bodyPr wrap="square" rtlCol="0">
            <a:spAutoFit/>
          </a:bodyPr>
          <a:lstStyle/>
          <a:p>
            <a:pPr algn="ctr"/>
            <a:r>
              <a:rPr lang="en-US" dirty="0"/>
              <a:t>Stay accountable to BIPOC community </a:t>
            </a:r>
            <a:endParaRPr lang="en-GB" dirty="0"/>
          </a:p>
        </p:txBody>
      </p:sp>
    </p:spTree>
    <p:extLst>
      <p:ext uri="{BB962C8B-B14F-4D97-AF65-F5344CB8AC3E}">
        <p14:creationId xmlns:p14="http://schemas.microsoft.com/office/powerpoint/2010/main" val="2830463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45908-E13A-4245-9D93-62E9933B9289}"/>
              </a:ext>
            </a:extLst>
          </p:cNvPr>
          <p:cNvSpPr>
            <a:spLocks noGrp="1"/>
          </p:cNvSpPr>
          <p:nvPr>
            <p:ph type="title"/>
          </p:nvPr>
        </p:nvSpPr>
        <p:spPr/>
        <p:txBody>
          <a:bodyPr/>
          <a:lstStyle/>
          <a:p>
            <a:r>
              <a:rPr lang="en-US" dirty="0"/>
              <a:t>Break-out Room Options </a:t>
            </a:r>
            <a:endParaRPr lang="en-GB" dirty="0"/>
          </a:p>
        </p:txBody>
      </p:sp>
      <p:sp>
        <p:nvSpPr>
          <p:cNvPr id="3" name="Content Placeholder 2">
            <a:extLst>
              <a:ext uri="{FF2B5EF4-FFF2-40B4-BE49-F238E27FC236}">
                <a16:creationId xmlns:a16="http://schemas.microsoft.com/office/drawing/2014/main" id="{ECE6588C-0A4B-4CEF-A74B-A9614AA25817}"/>
              </a:ext>
            </a:extLst>
          </p:cNvPr>
          <p:cNvSpPr>
            <a:spLocks noGrp="1"/>
          </p:cNvSpPr>
          <p:nvPr>
            <p:ph idx="1"/>
          </p:nvPr>
        </p:nvSpPr>
        <p:spPr/>
        <p:txBody>
          <a:bodyPr/>
          <a:lstStyle/>
          <a:p>
            <a:pPr marL="514350" indent="-514350">
              <a:buFont typeface="+mj-lt"/>
              <a:buAutoNum type="arabicPeriod"/>
            </a:pPr>
            <a:r>
              <a:rPr lang="en-US" dirty="0"/>
              <a:t>Draft a letter to elected officials (the mayor, city council, </a:t>
            </a:r>
            <a:r>
              <a:rPr lang="en-US" dirty="0" err="1"/>
              <a:t>etc</a:t>
            </a:r>
            <a:r>
              <a:rPr lang="en-US" dirty="0"/>
              <a:t>)</a:t>
            </a:r>
          </a:p>
          <a:p>
            <a:pPr marL="514350" indent="-514350">
              <a:buFont typeface="+mj-lt"/>
              <a:buAutoNum type="arabicPeriod"/>
            </a:pPr>
            <a:r>
              <a:rPr lang="en-US" dirty="0"/>
              <a:t>Draft a letter to the university president and provost</a:t>
            </a:r>
          </a:p>
          <a:p>
            <a:pPr marL="514350" indent="-514350">
              <a:buFont typeface="+mj-lt"/>
              <a:buAutoNum type="arabicPeriod"/>
            </a:pPr>
            <a:r>
              <a:rPr lang="en-US" dirty="0"/>
              <a:t>Draft a letter to the superintendent, school board, principals</a:t>
            </a:r>
          </a:p>
          <a:p>
            <a:pPr marL="514350" indent="-514350">
              <a:buFont typeface="+mj-lt"/>
              <a:buAutoNum type="arabicPeriod"/>
            </a:pPr>
            <a:r>
              <a:rPr lang="en-US" dirty="0"/>
              <a:t>Draft a letter to the Chamber of Commerce or business council </a:t>
            </a:r>
          </a:p>
          <a:p>
            <a:pPr marL="514350" indent="-514350">
              <a:buFont typeface="+mj-lt"/>
              <a:buAutoNum type="arabicPeriod"/>
            </a:pPr>
            <a:r>
              <a:rPr lang="en-US" dirty="0"/>
              <a:t>Discuss scenarios from our last community meeting </a:t>
            </a:r>
          </a:p>
          <a:p>
            <a:pPr marL="0" indent="0">
              <a:buNone/>
            </a:pPr>
            <a:endParaRPr lang="en-US" dirty="0"/>
          </a:p>
          <a:p>
            <a:pPr marL="0" indent="0">
              <a:buNone/>
            </a:pPr>
            <a:r>
              <a:rPr lang="en-GB" dirty="0"/>
              <a:t>Link for writing letters: https://docs.google.com/document/d/1rEdzV8UT3UGtpl6sHcyqCdd4bfu8Yz6vtvGdn0oMw4w/edit?usp=sharing</a:t>
            </a:r>
          </a:p>
        </p:txBody>
      </p:sp>
      <p:sp>
        <p:nvSpPr>
          <p:cNvPr id="4" name="TextBox 3">
            <a:extLst>
              <a:ext uri="{FF2B5EF4-FFF2-40B4-BE49-F238E27FC236}">
                <a16:creationId xmlns:a16="http://schemas.microsoft.com/office/drawing/2014/main" id="{BB8584BA-DF9A-410D-B84C-1AD9B22667C9}"/>
              </a:ext>
            </a:extLst>
          </p:cNvPr>
          <p:cNvSpPr txBox="1"/>
          <p:nvPr/>
        </p:nvSpPr>
        <p:spPr>
          <a:xfrm>
            <a:off x="2036838" y="6311900"/>
            <a:ext cx="9908420" cy="369332"/>
          </a:xfrm>
          <a:prstGeom prst="rect">
            <a:avLst/>
          </a:prstGeom>
          <a:noFill/>
        </p:spPr>
        <p:txBody>
          <a:bodyPr wrap="square" rtlCol="0">
            <a:spAutoFit/>
          </a:bodyPr>
          <a:lstStyle/>
          <a:p>
            <a:pPr algn="r"/>
            <a:r>
              <a:rPr lang="en-US" dirty="0"/>
              <a:t>Teaching for Diversity and Social Justice, Second Edition, Routledge</a:t>
            </a:r>
            <a:endParaRPr lang="en-GB" dirty="0"/>
          </a:p>
        </p:txBody>
      </p:sp>
    </p:spTree>
    <p:extLst>
      <p:ext uri="{BB962C8B-B14F-4D97-AF65-F5344CB8AC3E}">
        <p14:creationId xmlns:p14="http://schemas.microsoft.com/office/powerpoint/2010/main" val="2658431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15E959-37AB-47DF-A2EA-528F15215259}"/>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Spheres of Influence</a:t>
            </a:r>
          </a:p>
        </p:txBody>
      </p:sp>
      <p:pic>
        <p:nvPicPr>
          <p:cNvPr id="5" name="Content Placeholder 4">
            <a:extLst>
              <a:ext uri="{FF2B5EF4-FFF2-40B4-BE49-F238E27FC236}">
                <a16:creationId xmlns:a16="http://schemas.microsoft.com/office/drawing/2014/main" id="{E56E3CA7-F070-4765-8F86-3DD969299A89}"/>
              </a:ext>
            </a:extLst>
          </p:cNvPr>
          <p:cNvPicPr>
            <a:picLocks noGrp="1" noChangeAspect="1"/>
          </p:cNvPicPr>
          <p:nvPr>
            <p:ph idx="1"/>
          </p:nvPr>
        </p:nvPicPr>
        <p:blipFill>
          <a:blip r:embed="rId2"/>
          <a:stretch>
            <a:fillRect/>
          </a:stretch>
        </p:blipFill>
        <p:spPr>
          <a:xfrm>
            <a:off x="4530749" y="783772"/>
            <a:ext cx="7433304" cy="5110396"/>
          </a:xfrm>
          <a:prstGeom prst="rect">
            <a:avLst/>
          </a:prstGeom>
        </p:spPr>
      </p:pic>
      <p:sp>
        <p:nvSpPr>
          <p:cNvPr id="6" name="TextBox 5">
            <a:extLst>
              <a:ext uri="{FF2B5EF4-FFF2-40B4-BE49-F238E27FC236}">
                <a16:creationId xmlns:a16="http://schemas.microsoft.com/office/drawing/2014/main" id="{011CCE4B-C9F6-47FD-BD7F-11BEE1BBFE97}"/>
              </a:ext>
            </a:extLst>
          </p:cNvPr>
          <p:cNvSpPr txBox="1"/>
          <p:nvPr/>
        </p:nvSpPr>
        <p:spPr>
          <a:xfrm>
            <a:off x="1954590" y="6424990"/>
            <a:ext cx="9908420" cy="369332"/>
          </a:xfrm>
          <a:prstGeom prst="rect">
            <a:avLst/>
          </a:prstGeom>
          <a:noFill/>
        </p:spPr>
        <p:txBody>
          <a:bodyPr wrap="square" rtlCol="0">
            <a:spAutoFit/>
          </a:bodyPr>
          <a:lstStyle/>
          <a:p>
            <a:pPr algn="r"/>
            <a:r>
              <a:rPr lang="en-US" dirty="0"/>
              <a:t>Teaching for Diversity and Social Justice, Second Edition, Routledge</a:t>
            </a:r>
            <a:endParaRPr lang="en-GB" dirty="0"/>
          </a:p>
        </p:txBody>
      </p:sp>
    </p:spTree>
    <p:extLst>
      <p:ext uri="{BB962C8B-B14F-4D97-AF65-F5344CB8AC3E}">
        <p14:creationId xmlns:p14="http://schemas.microsoft.com/office/powerpoint/2010/main" val="28910646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1B50FBB-6AD6-464B-82E5-BA85C0C91614}"/>
              </a:ext>
            </a:extLst>
          </p:cNvPr>
          <p:cNvPicPr>
            <a:picLocks noChangeAspect="1"/>
          </p:cNvPicPr>
          <p:nvPr/>
        </p:nvPicPr>
        <p:blipFill>
          <a:blip r:embed="rId2"/>
          <a:stretch>
            <a:fillRect/>
          </a:stretch>
        </p:blipFill>
        <p:spPr>
          <a:xfrm>
            <a:off x="47625" y="1174338"/>
            <a:ext cx="12192000" cy="1187669"/>
          </a:xfrm>
          <a:prstGeom prst="rect">
            <a:avLst/>
          </a:prstGeom>
        </p:spPr>
      </p:pic>
      <p:pic>
        <p:nvPicPr>
          <p:cNvPr id="6" name="Content Placeholder 5" descr="A picture containing dog, platform, bowling, pulling&#10;&#10;Description automatically generated">
            <a:extLst>
              <a:ext uri="{FF2B5EF4-FFF2-40B4-BE49-F238E27FC236}">
                <a16:creationId xmlns:a16="http://schemas.microsoft.com/office/drawing/2014/main" id="{5DD42FE2-CD70-43F3-B81F-678DBC3262EF}"/>
              </a:ext>
            </a:extLst>
          </p:cNvPr>
          <p:cNvPicPr>
            <a:picLocks noGrp="1" noChangeAspect="1"/>
          </p:cNvPicPr>
          <p:nvPr>
            <p:ph idx="1"/>
          </p:nvPr>
        </p:nvPicPr>
        <p:blipFill>
          <a:blip r:embed="rId3"/>
          <a:stretch>
            <a:fillRect/>
          </a:stretch>
        </p:blipFill>
        <p:spPr>
          <a:xfrm>
            <a:off x="4495800" y="2976563"/>
            <a:ext cx="3200400" cy="3200400"/>
          </a:xfrm>
          <a:prstGeom prst="rect">
            <a:avLst/>
          </a:prstGeom>
        </p:spPr>
      </p:pic>
    </p:spTree>
    <p:extLst>
      <p:ext uri="{BB962C8B-B14F-4D97-AF65-F5344CB8AC3E}">
        <p14:creationId xmlns:p14="http://schemas.microsoft.com/office/powerpoint/2010/main" val="1267333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655AD-516D-4E8F-8A68-7863BD083F75}"/>
              </a:ext>
            </a:extLst>
          </p:cNvPr>
          <p:cNvSpPr>
            <a:spLocks noGrp="1"/>
          </p:cNvSpPr>
          <p:nvPr>
            <p:ph type="title"/>
          </p:nvPr>
        </p:nvSpPr>
        <p:spPr>
          <a:xfrm>
            <a:off x="838200" y="365125"/>
            <a:ext cx="7303718" cy="1325563"/>
          </a:xfrm>
        </p:spPr>
        <p:txBody>
          <a:bodyPr/>
          <a:lstStyle/>
          <a:p>
            <a:r>
              <a:rPr lang="en-US" dirty="0"/>
              <a:t>ACT NOW</a:t>
            </a:r>
            <a:endParaRPr lang="en-GB" dirty="0"/>
          </a:p>
        </p:txBody>
      </p:sp>
      <p:sp>
        <p:nvSpPr>
          <p:cNvPr id="3" name="Content Placeholder 2">
            <a:extLst>
              <a:ext uri="{FF2B5EF4-FFF2-40B4-BE49-F238E27FC236}">
                <a16:creationId xmlns:a16="http://schemas.microsoft.com/office/drawing/2014/main" id="{CE428CFC-AE94-4428-95BE-20B24D1E43B9}"/>
              </a:ext>
            </a:extLst>
          </p:cNvPr>
          <p:cNvSpPr>
            <a:spLocks noGrp="1"/>
          </p:cNvSpPr>
          <p:nvPr>
            <p:ph idx="1"/>
          </p:nvPr>
        </p:nvSpPr>
        <p:spPr/>
        <p:txBody>
          <a:bodyPr>
            <a:normAutofit fontScale="92500" lnSpcReduction="10000"/>
          </a:bodyPr>
          <a:lstStyle/>
          <a:p>
            <a:pPr fontAlgn="base">
              <a:buFont typeface="Arial" panose="020B0604020202020204" pitchFamily="34" charset="0"/>
              <a:buChar char="•"/>
            </a:pPr>
            <a:r>
              <a:rPr lang="en-US" dirty="0">
                <a:effectLst/>
              </a:rPr>
              <a:t>Encourage those who experience or witness acts of hate towards the Asian American and Pacific Islander communities to report an incident at AAPI Hate website. Share safety tips with your friends and family on what to do if encountering or witnessing hate. Those are available on AAPI Hate website.</a:t>
            </a:r>
          </a:p>
          <a:p>
            <a:pPr fontAlgn="base">
              <a:buFont typeface="Arial" panose="020B0604020202020204" pitchFamily="34" charset="0"/>
              <a:buChar char="•"/>
            </a:pPr>
            <a:r>
              <a:rPr lang="en-US" dirty="0">
                <a:effectLst/>
              </a:rPr>
              <a:t>Be informed about what is happening and why.</a:t>
            </a:r>
          </a:p>
          <a:p>
            <a:pPr fontAlgn="base"/>
            <a:r>
              <a:rPr lang="en-US" dirty="0"/>
              <a:t>Support with donation AAPI </a:t>
            </a:r>
            <a:r>
              <a:rPr lang="en-US" dirty="0">
                <a:effectLst/>
              </a:rPr>
              <a:t>HATE and/or the Movement Hub, a platform that brings together 40 Asian American and Pacific Islander organizations across the U.S. that advance racial equity and intersectional justice.</a:t>
            </a:r>
          </a:p>
          <a:p>
            <a:pPr fontAlgn="base"/>
            <a:r>
              <a:rPr lang="en-US" dirty="0">
                <a:effectLst/>
              </a:rPr>
              <a:t>Support local Asian-owned businesses. These businesses began seeing a decline in business even before the first case of coronavirus was confirmed in the U.S. and stay-at-home orders were enacted. </a:t>
            </a:r>
            <a:r>
              <a:rPr lang="en-US" dirty="0">
                <a:effectLst/>
                <a:hlinkClick r:id="rId3"/>
              </a:rPr>
              <a:t>[GOOGLE DOC]</a:t>
            </a:r>
            <a:endParaRPr lang="en-US" dirty="0">
              <a:effectLst/>
            </a:endParaRPr>
          </a:p>
          <a:p>
            <a:endParaRPr lang="en-GB" dirty="0"/>
          </a:p>
        </p:txBody>
      </p:sp>
      <p:pic>
        <p:nvPicPr>
          <p:cNvPr id="4" name="Picture 3">
            <a:extLst>
              <a:ext uri="{FF2B5EF4-FFF2-40B4-BE49-F238E27FC236}">
                <a16:creationId xmlns:a16="http://schemas.microsoft.com/office/drawing/2014/main" id="{B92069E3-45A7-48C9-80D8-54C940EBC781}"/>
              </a:ext>
            </a:extLst>
          </p:cNvPr>
          <p:cNvPicPr>
            <a:picLocks noChangeAspect="1"/>
          </p:cNvPicPr>
          <p:nvPr/>
        </p:nvPicPr>
        <p:blipFill>
          <a:blip r:embed="rId4"/>
          <a:stretch>
            <a:fillRect/>
          </a:stretch>
        </p:blipFill>
        <p:spPr>
          <a:xfrm>
            <a:off x="10795967" y="196642"/>
            <a:ext cx="1115665" cy="1329043"/>
          </a:xfrm>
          <a:prstGeom prst="rect">
            <a:avLst/>
          </a:prstGeom>
        </p:spPr>
      </p:pic>
      <p:sp>
        <p:nvSpPr>
          <p:cNvPr id="5" name="TextBox 4">
            <a:extLst>
              <a:ext uri="{FF2B5EF4-FFF2-40B4-BE49-F238E27FC236}">
                <a16:creationId xmlns:a16="http://schemas.microsoft.com/office/drawing/2014/main" id="{B225675F-7717-42C9-A9CE-55EB63235850}"/>
              </a:ext>
            </a:extLst>
          </p:cNvPr>
          <p:cNvSpPr txBox="1"/>
          <p:nvPr/>
        </p:nvSpPr>
        <p:spPr>
          <a:xfrm>
            <a:off x="7141029" y="6279848"/>
            <a:ext cx="4596190" cy="381510"/>
          </a:xfrm>
          <a:prstGeom prst="rect">
            <a:avLst/>
          </a:prstGeom>
          <a:noFill/>
        </p:spPr>
        <p:txBody>
          <a:bodyPr wrap="square" rtlCol="0">
            <a:spAutoFit/>
          </a:bodyPr>
          <a:lstStyle/>
          <a:p>
            <a:pPr algn="r"/>
            <a:r>
              <a:rPr lang="en-GB" dirty="0"/>
              <a:t>https://stopaapihate.org/actnow/</a:t>
            </a:r>
          </a:p>
        </p:txBody>
      </p:sp>
    </p:spTree>
    <p:extLst>
      <p:ext uri="{BB962C8B-B14F-4D97-AF65-F5344CB8AC3E}">
        <p14:creationId xmlns:p14="http://schemas.microsoft.com/office/powerpoint/2010/main" val="2644238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031AD-E4C6-44FA-9EEB-DA7BB319770A}"/>
              </a:ext>
            </a:extLst>
          </p:cNvPr>
          <p:cNvSpPr>
            <a:spLocks noGrp="1"/>
          </p:cNvSpPr>
          <p:nvPr>
            <p:ph type="title"/>
          </p:nvPr>
        </p:nvSpPr>
        <p:spPr/>
        <p:txBody>
          <a:bodyPr/>
          <a:lstStyle/>
          <a:p>
            <a:r>
              <a:rPr lang="en-US" dirty="0"/>
              <a:t>ACT NOW </a:t>
            </a:r>
            <a:endParaRPr lang="en-GB" dirty="0"/>
          </a:p>
        </p:txBody>
      </p:sp>
      <p:sp>
        <p:nvSpPr>
          <p:cNvPr id="3" name="Content Placeholder 2">
            <a:extLst>
              <a:ext uri="{FF2B5EF4-FFF2-40B4-BE49-F238E27FC236}">
                <a16:creationId xmlns:a16="http://schemas.microsoft.com/office/drawing/2014/main" id="{620E4FB5-CB56-4F02-90DB-7A316A09F298}"/>
              </a:ext>
            </a:extLst>
          </p:cNvPr>
          <p:cNvSpPr>
            <a:spLocks noGrp="1"/>
          </p:cNvSpPr>
          <p:nvPr>
            <p:ph idx="1"/>
          </p:nvPr>
        </p:nvSpPr>
        <p:spPr/>
        <p:txBody>
          <a:bodyPr>
            <a:normAutofit fontScale="92500" lnSpcReduction="10000"/>
          </a:bodyPr>
          <a:lstStyle/>
          <a:p>
            <a:r>
              <a:rPr lang="en-US" dirty="0"/>
              <a:t>Ask your </a:t>
            </a:r>
            <a:r>
              <a:rPr lang="en-US" b="1" dirty="0"/>
              <a:t>elected officials </a:t>
            </a:r>
            <a:r>
              <a:rPr lang="en-US" dirty="0"/>
              <a:t>what they are doing to increase resources for survivors and their families, and for intervention- and prevention-based programs such as anti-racism education in schools and in communities. </a:t>
            </a:r>
          </a:p>
          <a:p>
            <a:r>
              <a:rPr lang="en-US" dirty="0"/>
              <a:t>Work with your </a:t>
            </a:r>
            <a:r>
              <a:rPr lang="en-US" b="1" dirty="0"/>
              <a:t>workplace, school, faith-based institution, union, or community organization</a:t>
            </a:r>
            <a:r>
              <a:rPr lang="en-US" dirty="0"/>
              <a:t> to issue a statement denouncing anti-Asian racism and to encourage everyone to work towards racial justice.</a:t>
            </a:r>
          </a:p>
          <a:p>
            <a:r>
              <a:rPr lang="en-US" dirty="0"/>
              <a:t>Demand </a:t>
            </a:r>
            <a:r>
              <a:rPr lang="en-US" b="1" dirty="0"/>
              <a:t>ordinances or resolutions </a:t>
            </a:r>
            <a:r>
              <a:rPr lang="en-US" dirty="0"/>
              <a:t>to condemn hate. Endorse strong civil rights laws at the local and state levels. What are the issues that exist within your community that need to be addressed?</a:t>
            </a:r>
          </a:p>
          <a:p>
            <a:r>
              <a:rPr lang="en-US" dirty="0"/>
              <a:t>Advocate for expanded civil rights protections that would safeguard Asian Americans and other people from harassment and discriminatory treatment in </a:t>
            </a:r>
            <a:r>
              <a:rPr lang="en-US" b="1" dirty="0"/>
              <a:t>private businesses</a:t>
            </a:r>
            <a:r>
              <a:rPr lang="en-US" dirty="0"/>
              <a:t>. </a:t>
            </a:r>
            <a:endParaRPr lang="en-GB" dirty="0"/>
          </a:p>
        </p:txBody>
      </p:sp>
      <p:pic>
        <p:nvPicPr>
          <p:cNvPr id="4" name="Picture 3">
            <a:extLst>
              <a:ext uri="{FF2B5EF4-FFF2-40B4-BE49-F238E27FC236}">
                <a16:creationId xmlns:a16="http://schemas.microsoft.com/office/drawing/2014/main" id="{CA090D74-A6F2-4F72-905F-85D0EC8A7BC1}"/>
              </a:ext>
            </a:extLst>
          </p:cNvPr>
          <p:cNvPicPr>
            <a:picLocks noChangeAspect="1"/>
          </p:cNvPicPr>
          <p:nvPr/>
        </p:nvPicPr>
        <p:blipFill>
          <a:blip r:embed="rId3"/>
          <a:stretch>
            <a:fillRect/>
          </a:stretch>
        </p:blipFill>
        <p:spPr>
          <a:xfrm>
            <a:off x="10447050" y="362419"/>
            <a:ext cx="1114971" cy="1328269"/>
          </a:xfrm>
          <a:prstGeom prst="rect">
            <a:avLst/>
          </a:prstGeom>
        </p:spPr>
      </p:pic>
      <p:sp>
        <p:nvSpPr>
          <p:cNvPr id="5" name="TextBox 4">
            <a:extLst>
              <a:ext uri="{FF2B5EF4-FFF2-40B4-BE49-F238E27FC236}">
                <a16:creationId xmlns:a16="http://schemas.microsoft.com/office/drawing/2014/main" id="{0A5D7E2C-7266-4DA1-82E5-FA7AE3905265}"/>
              </a:ext>
            </a:extLst>
          </p:cNvPr>
          <p:cNvSpPr txBox="1"/>
          <p:nvPr/>
        </p:nvSpPr>
        <p:spPr>
          <a:xfrm>
            <a:off x="6912379" y="6123543"/>
            <a:ext cx="4590789" cy="369332"/>
          </a:xfrm>
          <a:prstGeom prst="rect">
            <a:avLst/>
          </a:prstGeom>
          <a:noFill/>
        </p:spPr>
        <p:txBody>
          <a:bodyPr wrap="square" rtlCol="0">
            <a:spAutoFit/>
          </a:bodyPr>
          <a:lstStyle/>
          <a:p>
            <a:pPr algn="r"/>
            <a:r>
              <a:rPr lang="en-GB" dirty="0"/>
              <a:t>https://stopaapihate.org/actnow/</a:t>
            </a:r>
          </a:p>
        </p:txBody>
      </p:sp>
    </p:spTree>
    <p:extLst>
      <p:ext uri="{BB962C8B-B14F-4D97-AF65-F5344CB8AC3E}">
        <p14:creationId xmlns:p14="http://schemas.microsoft.com/office/powerpoint/2010/main" val="3038302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27FEA-8E0A-48A6-BF70-293C91A4F03C}"/>
              </a:ext>
            </a:extLst>
          </p:cNvPr>
          <p:cNvSpPr>
            <a:spLocks noGrp="1"/>
          </p:cNvSpPr>
          <p:nvPr>
            <p:ph type="title"/>
          </p:nvPr>
        </p:nvSpPr>
        <p:spPr/>
        <p:txBody>
          <a:bodyPr/>
          <a:lstStyle/>
          <a:p>
            <a:r>
              <a:rPr lang="en-US" dirty="0"/>
              <a:t>Scenarios to Consider: What would you do? </a:t>
            </a:r>
          </a:p>
        </p:txBody>
      </p:sp>
      <p:sp>
        <p:nvSpPr>
          <p:cNvPr id="3" name="Content Placeholder 2">
            <a:extLst>
              <a:ext uri="{FF2B5EF4-FFF2-40B4-BE49-F238E27FC236}">
                <a16:creationId xmlns:a16="http://schemas.microsoft.com/office/drawing/2014/main" id="{F60ED192-D030-4D30-9AD1-BE0DB9427E8A}"/>
              </a:ext>
            </a:extLst>
          </p:cNvPr>
          <p:cNvSpPr>
            <a:spLocks noGrp="1"/>
          </p:cNvSpPr>
          <p:nvPr>
            <p:ph idx="1"/>
          </p:nvPr>
        </p:nvSpPr>
        <p:spPr>
          <a:xfrm>
            <a:off x="838200" y="1448037"/>
            <a:ext cx="10548582" cy="5044838"/>
          </a:xfrm>
        </p:spPr>
        <p:txBody>
          <a:bodyPr>
            <a:normAutofit fontScale="77500" lnSpcReduction="20000"/>
          </a:bodyPr>
          <a:lstStyle/>
          <a:p>
            <a:pPr marL="514350" indent="-514350">
              <a:buAutoNum type="arabicPeriod"/>
            </a:pPr>
            <a:r>
              <a:rPr lang="en-US" b="1" dirty="0"/>
              <a:t>You are at a supermarket. You notice that a white woman has approached an Asian family. She is blaming them for the spread of COVID and is telling them loudly to go back to China. </a:t>
            </a:r>
          </a:p>
          <a:p>
            <a:pPr marL="514350" indent="-514350">
              <a:buAutoNum type="arabicPeriod"/>
            </a:pPr>
            <a:r>
              <a:rPr lang="en-US" dirty="0"/>
              <a:t>You are walking in the street. You notice an Asian woman walking fast trying to move away from a white male following her and shouting obscenities at her. </a:t>
            </a:r>
          </a:p>
          <a:p>
            <a:pPr marL="514350" indent="-514350">
              <a:buAutoNum type="arabicPeriod"/>
            </a:pPr>
            <a:r>
              <a:rPr lang="en-US" b="1" dirty="0"/>
              <a:t>You are at work. You observe a conversation where a white colleague is explaining to your Chinese colleague how to perform a basic work function. You realize that your Chinese colleague is an expert in that area and feels frustrated that he is being lectured in the basics of his job. </a:t>
            </a:r>
          </a:p>
          <a:p>
            <a:pPr marL="514350" indent="-514350">
              <a:buAutoNum type="arabicPeriod"/>
            </a:pPr>
            <a:r>
              <a:rPr lang="en-US" dirty="0"/>
              <a:t>Your child/grandchild comes home and shares that some kids were calling a Korean boy in their school nasty names, making faces at him, and making fun of the lunch he brought from home. The teacher did nothing to address that. </a:t>
            </a:r>
          </a:p>
          <a:p>
            <a:pPr marL="514350" indent="-514350">
              <a:buAutoNum type="arabicPeriod"/>
            </a:pPr>
            <a:r>
              <a:rPr lang="en-US" b="1" dirty="0"/>
              <a:t>You live in a community with a large proportion of Asian and Asian American families. You are not certain whether they are included in the decision-making processes in your community, such as the development of new HOA rules. </a:t>
            </a:r>
          </a:p>
          <a:p>
            <a:pPr marL="514350" indent="-514350">
              <a:buAutoNum type="arabicPeriod"/>
            </a:pPr>
            <a:r>
              <a:rPr lang="en-US" b="1" dirty="0"/>
              <a:t>You live in a town that tends to downplay racist incidents and sweep them under the rug. You are not certain whether members of the Asian and Asian American communities feel safe and whether they have experienced any form of harassment. </a:t>
            </a:r>
          </a:p>
        </p:txBody>
      </p:sp>
    </p:spTree>
    <p:extLst>
      <p:ext uri="{BB962C8B-B14F-4D97-AF65-F5344CB8AC3E}">
        <p14:creationId xmlns:p14="http://schemas.microsoft.com/office/powerpoint/2010/main" val="3108471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21C6B-CE56-440A-94A5-B03398EA3CF8}"/>
              </a:ext>
            </a:extLst>
          </p:cNvPr>
          <p:cNvSpPr>
            <a:spLocks noGrp="1"/>
          </p:cNvSpPr>
          <p:nvPr>
            <p:ph type="title"/>
          </p:nvPr>
        </p:nvSpPr>
        <p:spPr/>
        <p:txBody>
          <a:bodyPr/>
          <a:lstStyle/>
          <a:p>
            <a:pPr algn="ctr"/>
            <a:r>
              <a:rPr lang="en-US" dirty="0"/>
              <a:t>Questions for Reflection </a:t>
            </a:r>
            <a:endParaRPr lang="en-GB" dirty="0"/>
          </a:p>
        </p:txBody>
      </p:sp>
      <p:sp>
        <p:nvSpPr>
          <p:cNvPr id="3" name="Content Placeholder 2">
            <a:extLst>
              <a:ext uri="{FF2B5EF4-FFF2-40B4-BE49-F238E27FC236}">
                <a16:creationId xmlns:a16="http://schemas.microsoft.com/office/drawing/2014/main" id="{4F1B6C46-AF70-40AF-B69D-38C25D9B047B}"/>
              </a:ext>
            </a:extLst>
          </p:cNvPr>
          <p:cNvSpPr>
            <a:spLocks noGrp="1"/>
          </p:cNvSpPr>
          <p:nvPr>
            <p:ph idx="1"/>
          </p:nvPr>
        </p:nvSpPr>
        <p:spPr/>
        <p:txBody>
          <a:bodyPr>
            <a:normAutofit fontScale="92500" lnSpcReduction="10000"/>
          </a:bodyPr>
          <a:lstStyle/>
          <a:p>
            <a:pPr marL="0" indent="0" algn="l">
              <a:buNone/>
            </a:pPr>
            <a:r>
              <a:rPr lang="en-US" sz="2800" b="0" i="0" u="none" strike="noStrike" baseline="0" dirty="0">
                <a:latin typeface="UtopiaStd-Regular"/>
              </a:rPr>
              <a:t>What action can you take to interrupt or combat Anti-Asian racism?</a:t>
            </a:r>
          </a:p>
          <a:p>
            <a:pPr marL="0" indent="0" algn="l">
              <a:buNone/>
            </a:pPr>
            <a:r>
              <a:rPr lang="en-US" sz="2800" b="0" i="0" u="none" strike="noStrike" baseline="0" dirty="0">
                <a:latin typeface="UtopiaStd-Regular"/>
              </a:rPr>
              <a:t>What resources or materials (people, space, information, etc.), if any, would you need to achieve your goal?</a:t>
            </a:r>
          </a:p>
          <a:p>
            <a:pPr marL="0" indent="0" algn="l">
              <a:buNone/>
            </a:pPr>
            <a:r>
              <a:rPr lang="en-US" sz="2800" b="0" i="0" u="none" strike="noStrike" baseline="0" dirty="0">
                <a:latin typeface="UtopiaStd-Regular"/>
              </a:rPr>
              <a:t>How can you access those resources?</a:t>
            </a:r>
          </a:p>
          <a:p>
            <a:pPr marL="0" indent="0" algn="l">
              <a:buNone/>
            </a:pPr>
            <a:r>
              <a:rPr lang="en-US" sz="2800" b="0" i="0" u="none" strike="noStrike" baseline="0" dirty="0">
                <a:latin typeface="UtopiaStd-Regular"/>
              </a:rPr>
              <a:t>What behaviors or steps on your part would taking this action entail?</a:t>
            </a:r>
          </a:p>
          <a:p>
            <a:pPr marL="0" indent="0" algn="l">
              <a:buNone/>
            </a:pPr>
            <a:r>
              <a:rPr lang="en-US" sz="2800" b="0" i="0" u="none" strike="noStrike" baseline="0" dirty="0">
                <a:latin typeface="UtopiaStd-Regular"/>
              </a:rPr>
              <a:t>What is a realistic timeline for carrying out the steps involved in this action plan?</a:t>
            </a:r>
          </a:p>
          <a:p>
            <a:pPr marL="0" indent="0" algn="l">
              <a:buNone/>
            </a:pPr>
            <a:r>
              <a:rPr lang="en-US" sz="2800" b="0" i="0" u="none" strike="noStrike" baseline="0" dirty="0">
                <a:latin typeface="UtopiaStd-Regular"/>
              </a:rPr>
              <a:t>What hazards or risks are involved? How can you addres</a:t>
            </a:r>
            <a:r>
              <a:rPr lang="en-US" sz="2800" dirty="0">
                <a:latin typeface="UtopiaStd-Regular"/>
              </a:rPr>
              <a:t>s those risks? </a:t>
            </a:r>
            <a:endParaRPr lang="en-US" sz="2800" b="0" i="0" u="none" strike="noStrike" baseline="0" dirty="0">
              <a:latin typeface="UtopiaStd-Regular"/>
            </a:endParaRPr>
          </a:p>
          <a:p>
            <a:pPr marL="0" indent="0" algn="l">
              <a:buNone/>
            </a:pPr>
            <a:r>
              <a:rPr lang="en-US" sz="2800" b="0" i="0" u="none" strike="noStrike" baseline="0" dirty="0">
                <a:latin typeface="UtopiaStd-Regular"/>
              </a:rPr>
              <a:t>What obstacles might you encounter?</a:t>
            </a:r>
          </a:p>
          <a:p>
            <a:pPr marL="0" indent="0" algn="l">
              <a:buNone/>
            </a:pPr>
            <a:r>
              <a:rPr lang="en-US" sz="2800" b="0" i="0" u="none" strike="noStrike" baseline="0" dirty="0">
                <a:latin typeface="UtopiaStd-Regular"/>
              </a:rPr>
              <a:t>What could you do to reduce or overcome these obstacles?</a:t>
            </a:r>
          </a:p>
          <a:p>
            <a:endParaRPr lang="en-GB" dirty="0"/>
          </a:p>
        </p:txBody>
      </p:sp>
      <p:sp>
        <p:nvSpPr>
          <p:cNvPr id="4" name="TextBox 3">
            <a:extLst>
              <a:ext uri="{FF2B5EF4-FFF2-40B4-BE49-F238E27FC236}">
                <a16:creationId xmlns:a16="http://schemas.microsoft.com/office/drawing/2014/main" id="{85FA57BA-5CFE-4D3C-B5D3-4AC69C4266C3}"/>
              </a:ext>
            </a:extLst>
          </p:cNvPr>
          <p:cNvSpPr txBox="1"/>
          <p:nvPr/>
        </p:nvSpPr>
        <p:spPr>
          <a:xfrm>
            <a:off x="1849815" y="6272590"/>
            <a:ext cx="9908420" cy="369332"/>
          </a:xfrm>
          <a:prstGeom prst="rect">
            <a:avLst/>
          </a:prstGeom>
          <a:noFill/>
        </p:spPr>
        <p:txBody>
          <a:bodyPr wrap="square" rtlCol="0">
            <a:spAutoFit/>
          </a:bodyPr>
          <a:lstStyle/>
          <a:p>
            <a:pPr algn="r"/>
            <a:r>
              <a:rPr lang="en-US" dirty="0"/>
              <a:t>Adapted from Teaching for Diversity and Social Justice, Second Edition, Routledge</a:t>
            </a:r>
            <a:endParaRPr lang="en-GB" dirty="0"/>
          </a:p>
        </p:txBody>
      </p:sp>
    </p:spTree>
    <p:extLst>
      <p:ext uri="{BB962C8B-B14F-4D97-AF65-F5344CB8AC3E}">
        <p14:creationId xmlns:p14="http://schemas.microsoft.com/office/powerpoint/2010/main" val="42645447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1698</TotalTime>
  <Words>1278</Words>
  <Application>Microsoft Office PowerPoint</Application>
  <PresentationFormat>Widescreen</PresentationFormat>
  <Paragraphs>72</Paragraphs>
  <Slides>13</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charter</vt:lpstr>
      <vt:lpstr>UtopiaStd-Regular</vt:lpstr>
      <vt:lpstr>Office Theme</vt:lpstr>
      <vt:lpstr>Going Beyond Allyship: Allies, Accomplices, and Co-conspirators</vt:lpstr>
      <vt:lpstr>Allies</vt:lpstr>
      <vt:lpstr>Performative Allyship </vt:lpstr>
      <vt:lpstr>Accomplices </vt:lpstr>
      <vt:lpstr>Co-conspirators</vt:lpstr>
      <vt:lpstr>PowerPoint Presentation</vt:lpstr>
      <vt:lpstr>Break-out Room Options </vt:lpstr>
      <vt:lpstr>Spheres of Influence</vt:lpstr>
      <vt:lpstr>PowerPoint Presentation</vt:lpstr>
      <vt:lpstr>ACT NOW</vt:lpstr>
      <vt:lpstr>ACT NOW </vt:lpstr>
      <vt:lpstr>Scenarios to Consider: What would you do? </vt:lpstr>
      <vt:lpstr>Questions for Reflection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Elena Aydarova</dc:creator>
  <cp:lastModifiedBy>Elena Aydarova</cp:lastModifiedBy>
  <cp:revision>49</cp:revision>
  <dcterms:created xsi:type="dcterms:W3CDTF">2021-03-04T03:10:20Z</dcterms:created>
  <dcterms:modified xsi:type="dcterms:W3CDTF">2021-04-07T23:54:39Z</dcterms:modified>
</cp:coreProperties>
</file>